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48" r:id="rId2"/>
  </p:sldMasterIdLst>
  <p:notesMasterIdLst>
    <p:notesMasterId r:id="rId87"/>
  </p:notesMasterIdLst>
  <p:sldIdLst>
    <p:sldId id="899" r:id="rId3"/>
    <p:sldId id="256" r:id="rId4"/>
    <p:sldId id="982" r:id="rId5"/>
    <p:sldId id="902" r:id="rId6"/>
    <p:sldId id="906" r:id="rId7"/>
    <p:sldId id="907" r:id="rId8"/>
    <p:sldId id="905" r:id="rId9"/>
    <p:sldId id="908" r:id="rId10"/>
    <p:sldId id="909" r:id="rId11"/>
    <p:sldId id="910" r:id="rId12"/>
    <p:sldId id="911" r:id="rId13"/>
    <p:sldId id="912" r:id="rId14"/>
    <p:sldId id="913" r:id="rId15"/>
    <p:sldId id="914" r:id="rId16"/>
    <p:sldId id="918" r:id="rId17"/>
    <p:sldId id="915" r:id="rId18"/>
    <p:sldId id="992" r:id="rId19"/>
    <p:sldId id="916" r:id="rId20"/>
    <p:sldId id="917" r:id="rId21"/>
    <p:sldId id="927" r:id="rId22"/>
    <p:sldId id="926" r:id="rId23"/>
    <p:sldId id="928" r:id="rId24"/>
    <p:sldId id="611" r:id="rId25"/>
    <p:sldId id="929" r:id="rId26"/>
    <p:sldId id="984" r:id="rId27"/>
    <p:sldId id="930" r:id="rId28"/>
    <p:sldId id="931" r:id="rId29"/>
    <p:sldId id="932" r:id="rId30"/>
    <p:sldId id="933" r:id="rId31"/>
    <p:sldId id="934" r:id="rId32"/>
    <p:sldId id="935" r:id="rId33"/>
    <p:sldId id="936" r:id="rId34"/>
    <p:sldId id="937" r:id="rId35"/>
    <p:sldId id="938" r:id="rId36"/>
    <p:sldId id="939" r:id="rId37"/>
    <p:sldId id="940" r:id="rId38"/>
    <p:sldId id="941" r:id="rId39"/>
    <p:sldId id="945" r:id="rId40"/>
    <p:sldId id="946" r:id="rId41"/>
    <p:sldId id="942" r:id="rId42"/>
    <p:sldId id="943" r:id="rId43"/>
    <p:sldId id="944" r:id="rId44"/>
    <p:sldId id="947" r:id="rId45"/>
    <p:sldId id="948" r:id="rId46"/>
    <p:sldId id="949" r:id="rId47"/>
    <p:sldId id="953" r:id="rId48"/>
    <p:sldId id="954" r:id="rId49"/>
    <p:sldId id="955" r:id="rId50"/>
    <p:sldId id="956" r:id="rId51"/>
    <p:sldId id="957" r:id="rId52"/>
    <p:sldId id="958" r:id="rId53"/>
    <p:sldId id="959" r:id="rId54"/>
    <p:sldId id="960" r:id="rId55"/>
    <p:sldId id="961" r:id="rId56"/>
    <p:sldId id="962" r:id="rId57"/>
    <p:sldId id="965" r:id="rId58"/>
    <p:sldId id="966" r:id="rId59"/>
    <p:sldId id="967" r:id="rId60"/>
    <p:sldId id="969" r:id="rId61"/>
    <p:sldId id="968" r:id="rId62"/>
    <p:sldId id="985" r:id="rId63"/>
    <p:sldId id="970" r:id="rId64"/>
    <p:sldId id="971" r:id="rId65"/>
    <p:sldId id="990" r:id="rId66"/>
    <p:sldId id="972" r:id="rId67"/>
    <p:sldId id="973" r:id="rId68"/>
    <p:sldId id="974" r:id="rId69"/>
    <p:sldId id="975" r:id="rId70"/>
    <p:sldId id="976" r:id="rId71"/>
    <p:sldId id="977" r:id="rId72"/>
    <p:sldId id="963" r:id="rId73"/>
    <p:sldId id="964" r:id="rId74"/>
    <p:sldId id="991" r:id="rId75"/>
    <p:sldId id="980" r:id="rId76"/>
    <p:sldId id="981" r:id="rId77"/>
    <p:sldId id="925" r:id="rId78"/>
    <p:sldId id="923" r:id="rId79"/>
    <p:sldId id="924" r:id="rId80"/>
    <p:sldId id="987" r:id="rId81"/>
    <p:sldId id="922" r:id="rId82"/>
    <p:sldId id="919" r:id="rId83"/>
    <p:sldId id="920" r:id="rId84"/>
    <p:sldId id="986" r:id="rId85"/>
    <p:sldId id="921" r:id="rId8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erre-Louis Deudon" initials="PD" lastIdx="15" clrIdx="0">
    <p:extLst>
      <p:ext uri="{19B8F6BF-5375-455C-9EA6-DF929625EA0E}">
        <p15:presenceInfo xmlns:p15="http://schemas.microsoft.com/office/powerpoint/2012/main" userId="S::pldeudon@ccc.brussels::3a0daa69-15e0-49a3-bb1d-8bf9c8c26163" providerId="AD"/>
      </p:ext>
    </p:extLst>
  </p:cmAuthor>
  <p:cmAuthor id="2" name="Delphine Gilman" initials="DG" lastIdx="7" clrIdx="1">
    <p:extLst>
      <p:ext uri="{19B8F6BF-5375-455C-9EA6-DF929625EA0E}">
        <p15:presenceInfo xmlns:p15="http://schemas.microsoft.com/office/powerpoint/2012/main" userId="S::delphine.gilman@gov.wallonie.be::fd362fec-11ad-4a1a-817e-869d713f9a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78" autoAdjust="0"/>
    <p:restoredTop sz="94724" autoAdjust="0"/>
  </p:normalViewPr>
  <p:slideViewPr>
    <p:cSldViewPr snapToGrid="0" snapToObjects="1">
      <p:cViewPr varScale="1">
        <p:scale>
          <a:sx n="103" d="100"/>
          <a:sy n="103" d="100"/>
        </p:scale>
        <p:origin x="114" y="21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7179"/>
    </p:cViewPr>
  </p:sorterViewPr>
  <p:notesViewPr>
    <p:cSldViewPr snapToGrid="0" snapToObjects="1">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ata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D794B8-C7E8-41BC-A41C-8CD7184AA93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fr-BE"/>
        </a:p>
      </dgm:t>
    </dgm:pt>
    <dgm:pt modelId="{6C388091-7635-46FA-B4CA-5F749B488CF1}">
      <dgm:prSet phldrT="[Texte]" custT="1"/>
      <dgm:spPr>
        <a:blipFill rotWithShape="0">
          <a:blip xmlns:r="http://schemas.openxmlformats.org/officeDocument/2006/relationships" r:embed="rId1"/>
          <a:stretch>
            <a:fillRect/>
          </a:stretch>
        </a:blipFill>
      </dgm:spPr>
      <dgm:t>
        <a:bodyPr/>
        <a:lstStyle/>
        <a:p>
          <a:r>
            <a:rPr lang="fr-BE" sz="100" dirty="0"/>
            <a:t>.</a:t>
          </a:r>
        </a:p>
      </dgm:t>
    </dgm:pt>
    <dgm:pt modelId="{4A7693E5-DC9D-4C06-80FA-EE4BE784C2F6}" type="parTrans" cxnId="{5AF6CE65-BC16-4FC1-A202-17A0F1738C10}">
      <dgm:prSet/>
      <dgm:spPr/>
      <dgm:t>
        <a:bodyPr/>
        <a:lstStyle/>
        <a:p>
          <a:endParaRPr lang="fr-BE"/>
        </a:p>
      </dgm:t>
    </dgm:pt>
    <dgm:pt modelId="{54D05225-F94C-433A-8FFA-0F2EEE534F35}" type="sibTrans" cxnId="{5AF6CE65-BC16-4FC1-A202-17A0F1738C10}">
      <dgm:prSet/>
      <dgm:spPr/>
      <dgm:t>
        <a:bodyPr/>
        <a:lstStyle/>
        <a:p>
          <a:endParaRPr lang="fr-BE"/>
        </a:p>
      </dgm:t>
    </dgm:pt>
    <dgm:pt modelId="{1359ADF9-DD0B-4E76-9DF6-CF30A0A22979}">
      <dgm:prSet phldrT="[Texte]" custT="1"/>
      <dgm:spPr/>
      <dgm:t>
        <a:bodyPr anchor="ctr"/>
        <a:lstStyle/>
        <a:p>
          <a:r>
            <a:rPr lang="fr-BE" sz="3200" dirty="0"/>
            <a:t>Cas: </a:t>
          </a:r>
          <a:r>
            <a:rPr lang="fr-BE" sz="3200" b="0" i="0" dirty="0"/>
            <a:t>84 363 566</a:t>
          </a:r>
          <a:endParaRPr lang="fr-BE" sz="3200" dirty="0"/>
        </a:p>
      </dgm:t>
    </dgm:pt>
    <dgm:pt modelId="{8A1BCF44-CE55-4DEC-AA83-D9E42FCC18C9}" type="parTrans" cxnId="{8D9EC1E9-8D2A-42D0-AF2E-509924BD7B2A}">
      <dgm:prSet/>
      <dgm:spPr/>
      <dgm:t>
        <a:bodyPr/>
        <a:lstStyle/>
        <a:p>
          <a:endParaRPr lang="fr-BE"/>
        </a:p>
      </dgm:t>
    </dgm:pt>
    <dgm:pt modelId="{51459A2D-E8EF-4F91-9870-3D4120BDE1BE}" type="sibTrans" cxnId="{8D9EC1E9-8D2A-42D0-AF2E-509924BD7B2A}">
      <dgm:prSet/>
      <dgm:spPr/>
      <dgm:t>
        <a:bodyPr/>
        <a:lstStyle/>
        <a:p>
          <a:endParaRPr lang="fr-BE"/>
        </a:p>
      </dgm:t>
    </dgm:pt>
    <dgm:pt modelId="{1646FB3F-564E-4073-AED9-FF3F7CEF957F}">
      <dgm:prSet phldrT="[Texte]" custT="1"/>
      <dgm:spPr>
        <a:blipFill rotWithShape="0">
          <a:blip xmlns:r="http://schemas.openxmlformats.org/officeDocument/2006/relationships" r:embed="rId2"/>
          <a:stretch>
            <a:fillRect/>
          </a:stretch>
        </a:blipFill>
      </dgm:spPr>
      <dgm:t>
        <a:bodyPr/>
        <a:lstStyle/>
        <a:p>
          <a:r>
            <a:rPr lang="fr-BE" sz="100" dirty="0">
              <a:solidFill>
                <a:schemeClr val="accent4"/>
              </a:solidFill>
            </a:rPr>
            <a:t>.</a:t>
          </a:r>
        </a:p>
      </dgm:t>
    </dgm:pt>
    <dgm:pt modelId="{F562BEBE-69B8-4F2E-AAFD-F0E2760A3904}" type="parTrans" cxnId="{6671B358-38F9-436D-BC96-AA50DAA6D59A}">
      <dgm:prSet/>
      <dgm:spPr/>
      <dgm:t>
        <a:bodyPr/>
        <a:lstStyle/>
        <a:p>
          <a:endParaRPr lang="fr-BE"/>
        </a:p>
      </dgm:t>
    </dgm:pt>
    <dgm:pt modelId="{7128E5AE-AD17-4E0E-BBD1-BDC6C5FDAFD2}" type="sibTrans" cxnId="{6671B358-38F9-436D-BC96-AA50DAA6D59A}">
      <dgm:prSet/>
      <dgm:spPr/>
      <dgm:t>
        <a:bodyPr/>
        <a:lstStyle/>
        <a:p>
          <a:endParaRPr lang="fr-BE"/>
        </a:p>
      </dgm:t>
    </dgm:pt>
    <dgm:pt modelId="{7521B4F0-3582-49A6-A3D6-45B3011EBFBB}">
      <dgm:prSet phldrT="[Texte]" custT="1"/>
      <dgm:spPr/>
      <dgm:t>
        <a:bodyPr anchor="ctr"/>
        <a:lstStyle/>
        <a:p>
          <a:r>
            <a:rPr lang="fr-BE" sz="3200" dirty="0"/>
            <a:t>Cas:649 169</a:t>
          </a:r>
        </a:p>
      </dgm:t>
    </dgm:pt>
    <dgm:pt modelId="{7BC4A75F-12E3-4E94-8E12-5C5FEEDC4386}" type="parTrans" cxnId="{21FC8B17-BB2B-4CEB-ACE0-8E649A8BABEB}">
      <dgm:prSet/>
      <dgm:spPr/>
      <dgm:t>
        <a:bodyPr/>
        <a:lstStyle/>
        <a:p>
          <a:endParaRPr lang="fr-BE"/>
        </a:p>
      </dgm:t>
    </dgm:pt>
    <dgm:pt modelId="{89F38C39-BE4F-4244-A11C-FF1555F2BA91}" type="sibTrans" cxnId="{21FC8B17-BB2B-4CEB-ACE0-8E649A8BABEB}">
      <dgm:prSet/>
      <dgm:spPr/>
      <dgm:t>
        <a:bodyPr/>
        <a:lstStyle/>
        <a:p>
          <a:endParaRPr lang="fr-BE"/>
        </a:p>
      </dgm:t>
    </dgm:pt>
    <dgm:pt modelId="{E681F833-AED7-4680-B49F-BE5B9A87775C}">
      <dgm:prSet phldrT="[Texte]" custT="1"/>
      <dgm:spPr/>
      <dgm:t>
        <a:bodyPr anchor="ctr"/>
        <a:lstStyle/>
        <a:p>
          <a:r>
            <a:rPr lang="fr-BE" sz="3200" dirty="0"/>
            <a:t>Décès:19 644 </a:t>
          </a:r>
        </a:p>
      </dgm:t>
    </dgm:pt>
    <dgm:pt modelId="{BD970A32-1228-4CEF-B9FA-8A3B7FC06B45}" type="parTrans" cxnId="{6B683F7B-D835-4DF9-8826-5EADEC34B434}">
      <dgm:prSet/>
      <dgm:spPr/>
      <dgm:t>
        <a:bodyPr/>
        <a:lstStyle/>
        <a:p>
          <a:endParaRPr lang="fr-BE"/>
        </a:p>
      </dgm:t>
    </dgm:pt>
    <dgm:pt modelId="{EA707E48-EB3E-408C-A803-1D842D5F05A5}" type="sibTrans" cxnId="{6B683F7B-D835-4DF9-8826-5EADEC34B434}">
      <dgm:prSet/>
      <dgm:spPr/>
      <dgm:t>
        <a:bodyPr/>
        <a:lstStyle/>
        <a:p>
          <a:endParaRPr lang="fr-BE"/>
        </a:p>
      </dgm:t>
    </dgm:pt>
    <dgm:pt modelId="{7B57B850-AF58-4980-B259-E198A7F6E843}">
      <dgm:prSet phldrT="[Texte]" custT="1"/>
      <dgm:spPr/>
      <dgm:t>
        <a:bodyPr anchor="ctr"/>
        <a:lstStyle/>
        <a:p>
          <a:r>
            <a:rPr lang="fr-BE" sz="3200" dirty="0"/>
            <a:t>Décès:</a:t>
          </a:r>
          <a:r>
            <a:rPr lang="fr-BE" sz="3200" b="0" i="0" dirty="0"/>
            <a:t>1 834 519</a:t>
          </a:r>
          <a:r>
            <a:rPr lang="fr-BE" sz="3200" dirty="0"/>
            <a:t> </a:t>
          </a:r>
        </a:p>
      </dgm:t>
    </dgm:pt>
    <dgm:pt modelId="{42D2A7EC-25C4-4FF2-B120-6936B7AADAFE}" type="parTrans" cxnId="{7E687E47-D007-456A-AE63-0C829E562059}">
      <dgm:prSet/>
      <dgm:spPr/>
      <dgm:t>
        <a:bodyPr/>
        <a:lstStyle/>
        <a:p>
          <a:endParaRPr lang="fr-BE"/>
        </a:p>
      </dgm:t>
    </dgm:pt>
    <dgm:pt modelId="{A12D1CCE-F434-4B3B-AF1D-194C07938C04}" type="sibTrans" cxnId="{7E687E47-D007-456A-AE63-0C829E562059}">
      <dgm:prSet/>
      <dgm:spPr/>
      <dgm:t>
        <a:bodyPr/>
        <a:lstStyle/>
        <a:p>
          <a:endParaRPr lang="fr-BE"/>
        </a:p>
      </dgm:t>
    </dgm:pt>
    <dgm:pt modelId="{64A12156-B313-478C-A47B-A89ABE71AFBA}" type="pres">
      <dgm:prSet presAssocID="{04D794B8-C7E8-41BC-A41C-8CD7184AA935}" presName="Name0" presStyleCnt="0">
        <dgm:presLayoutVars>
          <dgm:dir/>
          <dgm:animLvl val="lvl"/>
          <dgm:resizeHandles/>
        </dgm:presLayoutVars>
      </dgm:prSet>
      <dgm:spPr/>
    </dgm:pt>
    <dgm:pt modelId="{3F27FB8C-D568-40F7-976F-E090D39656E3}" type="pres">
      <dgm:prSet presAssocID="{6C388091-7635-46FA-B4CA-5F749B488CF1}" presName="linNode" presStyleCnt="0"/>
      <dgm:spPr/>
    </dgm:pt>
    <dgm:pt modelId="{A1932368-8606-4932-A9E7-479B3298A39A}" type="pres">
      <dgm:prSet presAssocID="{6C388091-7635-46FA-B4CA-5F749B488CF1}" presName="parentShp" presStyleLbl="node1" presStyleIdx="0" presStyleCnt="2" custScaleX="86109" custLinFactNeighborX="-2457" custLinFactNeighborY="-26">
        <dgm:presLayoutVars>
          <dgm:bulletEnabled val="1"/>
        </dgm:presLayoutVars>
      </dgm:prSet>
      <dgm:spPr/>
    </dgm:pt>
    <dgm:pt modelId="{4137F67B-194E-48C0-8D00-779A03C2C3A3}" type="pres">
      <dgm:prSet presAssocID="{6C388091-7635-46FA-B4CA-5F749B488CF1}" presName="childShp" presStyleLbl="bgAccFollowNode1" presStyleIdx="0" presStyleCnt="2">
        <dgm:presLayoutVars>
          <dgm:bulletEnabled val="1"/>
        </dgm:presLayoutVars>
      </dgm:prSet>
      <dgm:spPr/>
    </dgm:pt>
    <dgm:pt modelId="{B7587050-F416-449A-A7F1-6AC975995E63}" type="pres">
      <dgm:prSet presAssocID="{54D05225-F94C-433A-8FFA-0F2EEE534F35}" presName="spacing" presStyleCnt="0"/>
      <dgm:spPr/>
    </dgm:pt>
    <dgm:pt modelId="{D5B3691D-684A-4716-8050-D5C922492037}" type="pres">
      <dgm:prSet presAssocID="{1646FB3F-564E-4073-AED9-FF3F7CEF957F}" presName="linNode" presStyleCnt="0"/>
      <dgm:spPr/>
    </dgm:pt>
    <dgm:pt modelId="{99EBB1E6-9DEF-4D43-91E2-065B519E668A}" type="pres">
      <dgm:prSet presAssocID="{1646FB3F-564E-4073-AED9-FF3F7CEF957F}" presName="parentShp" presStyleLbl="node1" presStyleIdx="1" presStyleCnt="2" custScaleX="85965" custLinFactNeighborX="-4678" custLinFactNeighborY="26">
        <dgm:presLayoutVars>
          <dgm:bulletEnabled val="1"/>
        </dgm:presLayoutVars>
      </dgm:prSet>
      <dgm:spPr>
        <a:prstGeom prst="roundRect">
          <a:avLst/>
        </a:prstGeom>
      </dgm:spPr>
    </dgm:pt>
    <dgm:pt modelId="{F097E03C-74DD-4F8F-99FD-236E111F7989}" type="pres">
      <dgm:prSet presAssocID="{1646FB3F-564E-4073-AED9-FF3F7CEF957F}" presName="childShp" presStyleLbl="bgAccFollowNode1" presStyleIdx="1" presStyleCnt="2">
        <dgm:presLayoutVars>
          <dgm:bulletEnabled val="1"/>
        </dgm:presLayoutVars>
      </dgm:prSet>
      <dgm:spPr/>
    </dgm:pt>
  </dgm:ptLst>
  <dgm:cxnLst>
    <dgm:cxn modelId="{21FC8B17-BB2B-4CEB-ACE0-8E649A8BABEB}" srcId="{1646FB3F-564E-4073-AED9-FF3F7CEF957F}" destId="{7521B4F0-3582-49A6-A3D6-45B3011EBFBB}" srcOrd="0" destOrd="0" parTransId="{7BC4A75F-12E3-4E94-8E12-5C5FEEDC4386}" sibTransId="{89F38C39-BE4F-4244-A11C-FF1555F2BA91}"/>
    <dgm:cxn modelId="{77907627-1314-40E2-A608-EC38EF5065A7}" type="presOf" srcId="{7521B4F0-3582-49A6-A3D6-45B3011EBFBB}" destId="{F097E03C-74DD-4F8F-99FD-236E111F7989}" srcOrd="0" destOrd="0" presId="urn:microsoft.com/office/officeart/2005/8/layout/vList6"/>
    <dgm:cxn modelId="{5AF6CE65-BC16-4FC1-A202-17A0F1738C10}" srcId="{04D794B8-C7E8-41BC-A41C-8CD7184AA935}" destId="{6C388091-7635-46FA-B4CA-5F749B488CF1}" srcOrd="0" destOrd="0" parTransId="{4A7693E5-DC9D-4C06-80FA-EE4BE784C2F6}" sibTransId="{54D05225-F94C-433A-8FFA-0F2EEE534F35}"/>
    <dgm:cxn modelId="{7E687E47-D007-456A-AE63-0C829E562059}" srcId="{6C388091-7635-46FA-B4CA-5F749B488CF1}" destId="{7B57B850-AF58-4980-B259-E198A7F6E843}" srcOrd="1" destOrd="0" parTransId="{42D2A7EC-25C4-4FF2-B120-6936B7AADAFE}" sibTransId="{A12D1CCE-F434-4B3B-AF1D-194C07938C04}"/>
    <dgm:cxn modelId="{6671B358-38F9-436D-BC96-AA50DAA6D59A}" srcId="{04D794B8-C7E8-41BC-A41C-8CD7184AA935}" destId="{1646FB3F-564E-4073-AED9-FF3F7CEF957F}" srcOrd="1" destOrd="0" parTransId="{F562BEBE-69B8-4F2E-AAFD-F0E2760A3904}" sibTransId="{7128E5AE-AD17-4E0E-BBD1-BDC6C5FDAFD2}"/>
    <dgm:cxn modelId="{6B683F7B-D835-4DF9-8826-5EADEC34B434}" srcId="{1646FB3F-564E-4073-AED9-FF3F7CEF957F}" destId="{E681F833-AED7-4680-B49F-BE5B9A87775C}" srcOrd="1" destOrd="0" parTransId="{BD970A32-1228-4CEF-B9FA-8A3B7FC06B45}" sibTransId="{EA707E48-EB3E-408C-A803-1D842D5F05A5}"/>
    <dgm:cxn modelId="{CFE63B8C-A504-43D5-A3E8-4FDF28605B25}" type="presOf" srcId="{E681F833-AED7-4680-B49F-BE5B9A87775C}" destId="{F097E03C-74DD-4F8F-99FD-236E111F7989}" srcOrd="0" destOrd="1" presId="urn:microsoft.com/office/officeart/2005/8/layout/vList6"/>
    <dgm:cxn modelId="{04E95A97-26E8-45CB-BBD8-5C3BC25C2855}" type="presOf" srcId="{04D794B8-C7E8-41BC-A41C-8CD7184AA935}" destId="{64A12156-B313-478C-A47B-A89ABE71AFBA}" srcOrd="0" destOrd="0" presId="urn:microsoft.com/office/officeart/2005/8/layout/vList6"/>
    <dgm:cxn modelId="{F81A04BA-F692-451E-BB22-3EBF5A63664D}" type="presOf" srcId="{6C388091-7635-46FA-B4CA-5F749B488CF1}" destId="{A1932368-8606-4932-A9E7-479B3298A39A}" srcOrd="0" destOrd="0" presId="urn:microsoft.com/office/officeart/2005/8/layout/vList6"/>
    <dgm:cxn modelId="{EA5E89BD-FE50-40C0-AA6A-A0F8D50000BC}" type="presOf" srcId="{1359ADF9-DD0B-4E76-9DF6-CF30A0A22979}" destId="{4137F67B-194E-48C0-8D00-779A03C2C3A3}" srcOrd="0" destOrd="0" presId="urn:microsoft.com/office/officeart/2005/8/layout/vList6"/>
    <dgm:cxn modelId="{846B49E6-3DE7-4DA2-B67A-71FDA0AE3A35}" type="presOf" srcId="{7B57B850-AF58-4980-B259-E198A7F6E843}" destId="{4137F67B-194E-48C0-8D00-779A03C2C3A3}" srcOrd="0" destOrd="1" presId="urn:microsoft.com/office/officeart/2005/8/layout/vList6"/>
    <dgm:cxn modelId="{8D9EC1E9-8D2A-42D0-AF2E-509924BD7B2A}" srcId="{6C388091-7635-46FA-B4CA-5F749B488CF1}" destId="{1359ADF9-DD0B-4E76-9DF6-CF30A0A22979}" srcOrd="0" destOrd="0" parTransId="{8A1BCF44-CE55-4DEC-AA83-D9E42FCC18C9}" sibTransId="{51459A2D-E8EF-4F91-9870-3D4120BDE1BE}"/>
    <dgm:cxn modelId="{C23219F2-933E-4B11-88C3-8CE55EBF1350}" type="presOf" srcId="{1646FB3F-564E-4073-AED9-FF3F7CEF957F}" destId="{99EBB1E6-9DEF-4D43-91E2-065B519E668A}" srcOrd="0" destOrd="0" presId="urn:microsoft.com/office/officeart/2005/8/layout/vList6"/>
    <dgm:cxn modelId="{4E16E00F-AE17-412E-95EC-AE3F8E41247D}" type="presParOf" srcId="{64A12156-B313-478C-A47B-A89ABE71AFBA}" destId="{3F27FB8C-D568-40F7-976F-E090D39656E3}" srcOrd="0" destOrd="0" presId="urn:microsoft.com/office/officeart/2005/8/layout/vList6"/>
    <dgm:cxn modelId="{20CD389C-A0CF-45E2-A736-290DE77CB645}" type="presParOf" srcId="{3F27FB8C-D568-40F7-976F-E090D39656E3}" destId="{A1932368-8606-4932-A9E7-479B3298A39A}" srcOrd="0" destOrd="0" presId="urn:microsoft.com/office/officeart/2005/8/layout/vList6"/>
    <dgm:cxn modelId="{6FFE920B-AAC4-4399-8B92-9D333D5DC87D}" type="presParOf" srcId="{3F27FB8C-D568-40F7-976F-E090D39656E3}" destId="{4137F67B-194E-48C0-8D00-779A03C2C3A3}" srcOrd="1" destOrd="0" presId="urn:microsoft.com/office/officeart/2005/8/layout/vList6"/>
    <dgm:cxn modelId="{97B1778D-FC78-4F06-9C9D-E599F25475DD}" type="presParOf" srcId="{64A12156-B313-478C-A47B-A89ABE71AFBA}" destId="{B7587050-F416-449A-A7F1-6AC975995E63}" srcOrd="1" destOrd="0" presId="urn:microsoft.com/office/officeart/2005/8/layout/vList6"/>
    <dgm:cxn modelId="{10978C00-805D-4340-AFEA-F17A6E151B05}" type="presParOf" srcId="{64A12156-B313-478C-A47B-A89ABE71AFBA}" destId="{D5B3691D-684A-4716-8050-D5C922492037}" srcOrd="2" destOrd="0" presId="urn:microsoft.com/office/officeart/2005/8/layout/vList6"/>
    <dgm:cxn modelId="{93FE81FD-ECF4-4658-8E3D-8E5D0ECF7F4F}" type="presParOf" srcId="{D5B3691D-684A-4716-8050-D5C922492037}" destId="{99EBB1E6-9DEF-4D43-91E2-065B519E668A}" srcOrd="0" destOrd="0" presId="urn:microsoft.com/office/officeart/2005/8/layout/vList6"/>
    <dgm:cxn modelId="{5E975426-853A-448D-90F0-414D947D5F4A}" type="presParOf" srcId="{D5B3691D-684A-4716-8050-D5C922492037}" destId="{F097E03C-74DD-4F8F-99FD-236E111F798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266897-23A2-452E-9943-2F17F45093D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fr-BE"/>
        </a:p>
      </dgm:t>
    </dgm:pt>
    <dgm:pt modelId="{CE8591D9-B4E3-47EE-B3A3-E7E7C9036E19}">
      <dgm:prSet phldrT="[Texte]"/>
      <dgm:spPr/>
      <dgm:t>
        <a:bodyPr/>
        <a:lstStyle/>
        <a:p>
          <a:r>
            <a:rPr lang="fr-BE" dirty="0"/>
            <a:t>Le taux d’anticorps post-</a:t>
          </a:r>
          <a:r>
            <a:rPr lang="fr-BE" dirty="0" err="1"/>
            <a:t>Covid</a:t>
          </a:r>
          <a:r>
            <a:rPr lang="fr-BE" dirty="0"/>
            <a:t> dépend de la gravité de la maladie</a:t>
          </a:r>
        </a:p>
      </dgm:t>
    </dgm:pt>
    <dgm:pt modelId="{2D789C1F-6DA5-4749-A34E-0779D2E9DD7A}" type="parTrans" cxnId="{9CF9125A-67B7-42B8-B60C-4B40F50D7068}">
      <dgm:prSet/>
      <dgm:spPr/>
      <dgm:t>
        <a:bodyPr/>
        <a:lstStyle/>
        <a:p>
          <a:endParaRPr lang="fr-BE"/>
        </a:p>
      </dgm:t>
    </dgm:pt>
    <dgm:pt modelId="{564C6653-1F68-4F06-8FA8-6FBAD733FE9E}" type="sibTrans" cxnId="{9CF9125A-67B7-42B8-B60C-4B40F50D7068}">
      <dgm:prSet/>
      <dgm:spPr/>
      <dgm:t>
        <a:bodyPr/>
        <a:lstStyle/>
        <a:p>
          <a:endParaRPr lang="fr-BE"/>
        </a:p>
      </dgm:t>
    </dgm:pt>
    <dgm:pt modelId="{5DC24873-C161-493F-9624-223032017776}">
      <dgm:prSet phldrT="[Texte]"/>
      <dgm:spPr/>
      <dgm:t>
        <a:bodyPr/>
        <a:lstStyle/>
        <a:p>
          <a:r>
            <a:rPr lang="fr-BE" dirty="0"/>
            <a:t>Le taux d’anticorps post-</a:t>
          </a:r>
          <a:r>
            <a:rPr lang="fr-BE" dirty="0" err="1"/>
            <a:t>Covid</a:t>
          </a:r>
          <a:r>
            <a:rPr lang="fr-BE" dirty="0"/>
            <a:t> décroit dans les 3-6 mois après l’infection</a:t>
          </a:r>
        </a:p>
      </dgm:t>
    </dgm:pt>
    <dgm:pt modelId="{F2CA2F68-B4EC-487C-B426-A6E48FC37A6A}" type="parTrans" cxnId="{F1E6E117-EB70-406D-B888-E9BE997B2B84}">
      <dgm:prSet/>
      <dgm:spPr/>
      <dgm:t>
        <a:bodyPr/>
        <a:lstStyle/>
        <a:p>
          <a:endParaRPr lang="fr-BE"/>
        </a:p>
      </dgm:t>
    </dgm:pt>
    <dgm:pt modelId="{94AD8459-175B-46B4-B8E7-095E59D450E6}" type="sibTrans" cxnId="{F1E6E117-EB70-406D-B888-E9BE997B2B84}">
      <dgm:prSet/>
      <dgm:spPr/>
      <dgm:t>
        <a:bodyPr/>
        <a:lstStyle/>
        <a:p>
          <a:endParaRPr lang="fr-BE"/>
        </a:p>
      </dgm:t>
    </dgm:pt>
    <dgm:pt modelId="{C32C065D-ED41-44FC-8F50-46617604176E}">
      <dgm:prSet phldrT="[Texte]" phldr="1"/>
      <dgm:spPr/>
      <dgm:t>
        <a:bodyPr/>
        <a:lstStyle/>
        <a:p>
          <a:endParaRPr lang="fr-BE" dirty="0"/>
        </a:p>
      </dgm:t>
    </dgm:pt>
    <dgm:pt modelId="{97B536B5-44D8-4528-BACA-F10862326827}" type="sibTrans" cxnId="{EAC00B61-C134-4B9A-9ABF-C3BD8C2853EE}">
      <dgm:prSet/>
      <dgm:spPr/>
      <dgm:t>
        <a:bodyPr/>
        <a:lstStyle/>
        <a:p>
          <a:endParaRPr lang="fr-BE"/>
        </a:p>
      </dgm:t>
    </dgm:pt>
    <dgm:pt modelId="{15372E60-2B4D-4C7A-9B3C-04D835B17A65}" type="parTrans" cxnId="{EAC00B61-C134-4B9A-9ABF-C3BD8C2853EE}">
      <dgm:prSet/>
      <dgm:spPr/>
      <dgm:t>
        <a:bodyPr/>
        <a:lstStyle/>
        <a:p>
          <a:endParaRPr lang="fr-BE"/>
        </a:p>
      </dgm:t>
    </dgm:pt>
    <dgm:pt modelId="{5BD128F5-7BA7-4EEB-825F-67164E6BD674}">
      <dgm:prSet phldrT="[Texte]" phldr="1"/>
      <dgm:spPr/>
      <dgm:t>
        <a:bodyPr/>
        <a:lstStyle/>
        <a:p>
          <a:endParaRPr lang="fr-BE" dirty="0"/>
        </a:p>
      </dgm:t>
    </dgm:pt>
    <dgm:pt modelId="{D0730B7F-CD48-4119-B74F-93F5608F39B1}" type="sibTrans" cxnId="{90292CA2-AFDE-4390-A646-6C22CA268420}">
      <dgm:prSet/>
      <dgm:spPr/>
      <dgm:t>
        <a:bodyPr/>
        <a:lstStyle/>
        <a:p>
          <a:endParaRPr lang="fr-BE"/>
        </a:p>
      </dgm:t>
    </dgm:pt>
    <dgm:pt modelId="{1BCD7B5F-394F-43D8-BF46-78EA2928F450}" type="parTrans" cxnId="{90292CA2-AFDE-4390-A646-6C22CA268420}">
      <dgm:prSet/>
      <dgm:spPr/>
      <dgm:t>
        <a:bodyPr/>
        <a:lstStyle/>
        <a:p>
          <a:endParaRPr lang="fr-BE"/>
        </a:p>
      </dgm:t>
    </dgm:pt>
    <dgm:pt modelId="{E0B05DF6-0765-4406-B4C9-2A2560159A94}" type="pres">
      <dgm:prSet presAssocID="{06266897-23A2-452E-9943-2F17F45093DC}" presName="Name0" presStyleCnt="0">
        <dgm:presLayoutVars>
          <dgm:chMax/>
          <dgm:chPref/>
          <dgm:dir/>
        </dgm:presLayoutVars>
      </dgm:prSet>
      <dgm:spPr/>
    </dgm:pt>
    <dgm:pt modelId="{B7D5311E-9091-4E0E-A707-F5A4CE1CEFE0}" type="pres">
      <dgm:prSet presAssocID="{5BD128F5-7BA7-4EEB-825F-67164E6BD674}" presName="composite" presStyleCnt="0">
        <dgm:presLayoutVars>
          <dgm:chMax val="1"/>
          <dgm:chPref val="1"/>
        </dgm:presLayoutVars>
      </dgm:prSet>
      <dgm:spPr/>
    </dgm:pt>
    <dgm:pt modelId="{DC824352-2BA8-4819-BD4E-505EA22EC774}" type="pres">
      <dgm:prSet presAssocID="{5BD128F5-7BA7-4EEB-825F-67164E6BD674}" presName="Accent" presStyleLbl="trAlignAcc1" presStyleIdx="0" presStyleCnt="2" custLinFactNeighborX="5927" custLinFactNeighborY="-1163">
        <dgm:presLayoutVars>
          <dgm:chMax val="0"/>
          <dgm:chPref val="0"/>
        </dgm:presLayoutVars>
      </dgm:prSet>
      <dgm:spPr/>
    </dgm:pt>
    <dgm:pt modelId="{76EEFDE5-62D6-4372-8641-594C97FFC9C1}" type="pres">
      <dgm:prSet presAssocID="{5BD128F5-7BA7-4EEB-825F-67164E6BD674}" presName="Image" presStyleLbl="alignImgPlace1" presStyleIdx="0" presStyleCnt="2" custLinFactNeighborX="7151" custLinFactNeighborY="4788">
        <dgm:presLayoutVars>
          <dgm:chMax val="0"/>
          <dgm:chPref val="0"/>
        </dgm:presLayoutVars>
      </dgm:prSet>
      <dgm:spPr>
        <a:blipFill rotWithShape="1">
          <a:blip xmlns:r="http://schemas.openxmlformats.org/officeDocument/2006/relationships" r:embed="rId1"/>
          <a:stretch>
            <a:fillRect/>
          </a:stretch>
        </a:blipFill>
      </dgm:spPr>
    </dgm:pt>
    <dgm:pt modelId="{FE46140F-C750-4C93-ADE5-DE34DA9BC778}" type="pres">
      <dgm:prSet presAssocID="{5BD128F5-7BA7-4EEB-825F-67164E6BD674}" presName="ChildComposite" presStyleCnt="0"/>
      <dgm:spPr/>
    </dgm:pt>
    <dgm:pt modelId="{49E38B0F-B55A-4CFB-9A11-A5BBEBEB2A2C}" type="pres">
      <dgm:prSet presAssocID="{5BD128F5-7BA7-4EEB-825F-67164E6BD674}" presName="Child" presStyleLbl="node1" presStyleIdx="0" presStyleCnt="2" custLinFactNeighborX="5789" custLinFactNeighborY="-2797">
        <dgm:presLayoutVars>
          <dgm:chMax val="0"/>
          <dgm:chPref val="0"/>
          <dgm:bulletEnabled val="1"/>
        </dgm:presLayoutVars>
      </dgm:prSet>
      <dgm:spPr/>
    </dgm:pt>
    <dgm:pt modelId="{909E98B2-2C4E-49F7-A2DD-EC1C66D3865C}" type="pres">
      <dgm:prSet presAssocID="{5BD128F5-7BA7-4EEB-825F-67164E6BD674}" presName="Parent" presStyleLbl="revTx" presStyleIdx="0" presStyleCnt="2" custFlipVert="1" custScaleY="19784">
        <dgm:presLayoutVars>
          <dgm:chMax val="1"/>
          <dgm:chPref val="0"/>
          <dgm:bulletEnabled val="1"/>
        </dgm:presLayoutVars>
      </dgm:prSet>
      <dgm:spPr/>
    </dgm:pt>
    <dgm:pt modelId="{EB1A07DF-71ED-49AC-A1A2-7F21DECBC900}" type="pres">
      <dgm:prSet presAssocID="{D0730B7F-CD48-4119-B74F-93F5608F39B1}" presName="sibTrans" presStyleCnt="0"/>
      <dgm:spPr/>
    </dgm:pt>
    <dgm:pt modelId="{611F9031-CEEF-4728-A9CC-25748B01A1DD}" type="pres">
      <dgm:prSet presAssocID="{C32C065D-ED41-44FC-8F50-46617604176E}" presName="composite" presStyleCnt="0">
        <dgm:presLayoutVars>
          <dgm:chMax val="1"/>
          <dgm:chPref val="1"/>
        </dgm:presLayoutVars>
      </dgm:prSet>
      <dgm:spPr/>
    </dgm:pt>
    <dgm:pt modelId="{3F540DA5-44AB-4A0D-BC3F-B715B0029BCA}" type="pres">
      <dgm:prSet presAssocID="{C32C065D-ED41-44FC-8F50-46617604176E}" presName="Accent" presStyleLbl="trAlignAcc1" presStyleIdx="1" presStyleCnt="2" custLinFactNeighborX="-6169" custLinFactNeighborY="-1258">
        <dgm:presLayoutVars>
          <dgm:chMax val="0"/>
          <dgm:chPref val="0"/>
        </dgm:presLayoutVars>
      </dgm:prSet>
      <dgm:spPr/>
    </dgm:pt>
    <dgm:pt modelId="{F83F7D05-DEA4-4B7B-BCA4-3FB966F1F519}" type="pres">
      <dgm:prSet presAssocID="{C32C065D-ED41-44FC-8F50-46617604176E}" presName="Image" presStyleLbl="alignImgPlace1" presStyleIdx="1" presStyleCnt="2" custLinFactNeighborX="-7403" custLinFactNeighborY="-2581">
        <dgm:presLayoutVars>
          <dgm:chMax val="0"/>
          <dgm:chPref val="0"/>
        </dgm:presLayoutVars>
      </dgm:prSet>
      <dgm:spPr>
        <a:blipFill rotWithShape="1">
          <a:blip xmlns:r="http://schemas.openxmlformats.org/officeDocument/2006/relationships" r:embed="rId2"/>
          <a:stretch>
            <a:fillRect/>
          </a:stretch>
        </a:blipFill>
      </dgm:spPr>
    </dgm:pt>
    <dgm:pt modelId="{EEEC817D-1814-4E47-BFBB-FE63DAC895DD}" type="pres">
      <dgm:prSet presAssocID="{C32C065D-ED41-44FC-8F50-46617604176E}" presName="ChildComposite" presStyleCnt="0"/>
      <dgm:spPr/>
    </dgm:pt>
    <dgm:pt modelId="{D14CE678-4BCA-4132-9B92-850453A8E523}" type="pres">
      <dgm:prSet presAssocID="{C32C065D-ED41-44FC-8F50-46617604176E}" presName="Child" presStyleLbl="node1" presStyleIdx="1" presStyleCnt="2" custLinFactNeighborX="-6032" custLinFactNeighborY="1441">
        <dgm:presLayoutVars>
          <dgm:chMax val="0"/>
          <dgm:chPref val="0"/>
          <dgm:bulletEnabled val="1"/>
        </dgm:presLayoutVars>
      </dgm:prSet>
      <dgm:spPr/>
    </dgm:pt>
    <dgm:pt modelId="{89B6A4FA-97A0-48FE-813C-33E24CDE17D9}" type="pres">
      <dgm:prSet presAssocID="{C32C065D-ED41-44FC-8F50-46617604176E}" presName="Parent" presStyleLbl="revTx" presStyleIdx="1" presStyleCnt="2" custFlipVert="1" custScaleY="7026">
        <dgm:presLayoutVars>
          <dgm:chMax val="1"/>
          <dgm:chPref val="0"/>
          <dgm:bulletEnabled val="1"/>
        </dgm:presLayoutVars>
      </dgm:prSet>
      <dgm:spPr/>
    </dgm:pt>
  </dgm:ptLst>
  <dgm:cxnLst>
    <dgm:cxn modelId="{478CAE0F-6D45-4761-B97B-A8CF680B799F}" type="presOf" srcId="{06266897-23A2-452E-9943-2F17F45093DC}" destId="{E0B05DF6-0765-4406-B4C9-2A2560159A94}" srcOrd="0" destOrd="0" presId="urn:microsoft.com/office/officeart/2008/layout/CaptionedPictures"/>
    <dgm:cxn modelId="{F1E6E117-EB70-406D-B888-E9BE997B2B84}" srcId="{C32C065D-ED41-44FC-8F50-46617604176E}" destId="{5DC24873-C161-493F-9624-223032017776}" srcOrd="0" destOrd="0" parTransId="{F2CA2F68-B4EC-487C-B426-A6E48FC37A6A}" sibTransId="{94AD8459-175B-46B4-B8E7-095E59D450E6}"/>
    <dgm:cxn modelId="{EAC00B61-C134-4B9A-9ABF-C3BD8C2853EE}" srcId="{06266897-23A2-452E-9943-2F17F45093DC}" destId="{C32C065D-ED41-44FC-8F50-46617604176E}" srcOrd="1" destOrd="0" parTransId="{15372E60-2B4D-4C7A-9B3C-04D835B17A65}" sibTransId="{97B536B5-44D8-4528-BACA-F10862326827}"/>
    <dgm:cxn modelId="{E585EC53-617C-432D-85B4-5613B73821CB}" type="presOf" srcId="{5DC24873-C161-493F-9624-223032017776}" destId="{D14CE678-4BCA-4132-9B92-850453A8E523}" srcOrd="0" destOrd="0" presId="urn:microsoft.com/office/officeart/2008/layout/CaptionedPictures"/>
    <dgm:cxn modelId="{9CF9125A-67B7-42B8-B60C-4B40F50D7068}" srcId="{5BD128F5-7BA7-4EEB-825F-67164E6BD674}" destId="{CE8591D9-B4E3-47EE-B3A3-E7E7C9036E19}" srcOrd="0" destOrd="0" parTransId="{2D789C1F-6DA5-4749-A34E-0779D2E9DD7A}" sibTransId="{564C6653-1F68-4F06-8FA8-6FBAD733FE9E}"/>
    <dgm:cxn modelId="{90292CA2-AFDE-4390-A646-6C22CA268420}" srcId="{06266897-23A2-452E-9943-2F17F45093DC}" destId="{5BD128F5-7BA7-4EEB-825F-67164E6BD674}" srcOrd="0" destOrd="0" parTransId="{1BCD7B5F-394F-43D8-BF46-78EA2928F450}" sibTransId="{D0730B7F-CD48-4119-B74F-93F5608F39B1}"/>
    <dgm:cxn modelId="{E29FB1BC-D548-4F78-9B00-FAE9C90F1249}" type="presOf" srcId="{C32C065D-ED41-44FC-8F50-46617604176E}" destId="{89B6A4FA-97A0-48FE-813C-33E24CDE17D9}" srcOrd="0" destOrd="0" presId="urn:microsoft.com/office/officeart/2008/layout/CaptionedPictures"/>
    <dgm:cxn modelId="{649B83F3-A9E3-4A25-909C-D7B944952AE1}" type="presOf" srcId="{CE8591D9-B4E3-47EE-B3A3-E7E7C9036E19}" destId="{49E38B0F-B55A-4CFB-9A11-A5BBEBEB2A2C}" srcOrd="0" destOrd="0" presId="urn:microsoft.com/office/officeart/2008/layout/CaptionedPictures"/>
    <dgm:cxn modelId="{0966CAFA-B4E0-4436-8406-56FF4A18604E}" type="presOf" srcId="{5BD128F5-7BA7-4EEB-825F-67164E6BD674}" destId="{909E98B2-2C4E-49F7-A2DD-EC1C66D3865C}" srcOrd="0" destOrd="0" presId="urn:microsoft.com/office/officeart/2008/layout/CaptionedPictures"/>
    <dgm:cxn modelId="{9935F1B5-D1B8-4F3F-8752-53F4251DBDC0}" type="presParOf" srcId="{E0B05DF6-0765-4406-B4C9-2A2560159A94}" destId="{B7D5311E-9091-4E0E-A707-F5A4CE1CEFE0}" srcOrd="0" destOrd="0" presId="urn:microsoft.com/office/officeart/2008/layout/CaptionedPictures"/>
    <dgm:cxn modelId="{7298CCFE-5822-4491-8E58-3581CAB663C2}" type="presParOf" srcId="{B7D5311E-9091-4E0E-A707-F5A4CE1CEFE0}" destId="{DC824352-2BA8-4819-BD4E-505EA22EC774}" srcOrd="0" destOrd="0" presId="urn:microsoft.com/office/officeart/2008/layout/CaptionedPictures"/>
    <dgm:cxn modelId="{BC34DED2-D880-4D95-99F7-814EB44A0E18}" type="presParOf" srcId="{B7D5311E-9091-4E0E-A707-F5A4CE1CEFE0}" destId="{76EEFDE5-62D6-4372-8641-594C97FFC9C1}" srcOrd="1" destOrd="0" presId="urn:microsoft.com/office/officeart/2008/layout/CaptionedPictures"/>
    <dgm:cxn modelId="{A3EA1A02-D0F0-46C6-AED1-E216D6149796}" type="presParOf" srcId="{B7D5311E-9091-4E0E-A707-F5A4CE1CEFE0}" destId="{FE46140F-C750-4C93-ADE5-DE34DA9BC778}" srcOrd="2" destOrd="0" presId="urn:microsoft.com/office/officeart/2008/layout/CaptionedPictures"/>
    <dgm:cxn modelId="{004A22E6-CC8C-4500-BB8A-30E315C615C7}" type="presParOf" srcId="{FE46140F-C750-4C93-ADE5-DE34DA9BC778}" destId="{49E38B0F-B55A-4CFB-9A11-A5BBEBEB2A2C}" srcOrd="0" destOrd="0" presId="urn:microsoft.com/office/officeart/2008/layout/CaptionedPictures"/>
    <dgm:cxn modelId="{EEE726EE-DC00-4A3D-98C5-83FFE5C7375C}" type="presParOf" srcId="{FE46140F-C750-4C93-ADE5-DE34DA9BC778}" destId="{909E98B2-2C4E-49F7-A2DD-EC1C66D3865C}" srcOrd="1" destOrd="0" presId="urn:microsoft.com/office/officeart/2008/layout/CaptionedPictures"/>
    <dgm:cxn modelId="{27B2FF3C-F76E-48DE-8512-388B2DC10CF8}" type="presParOf" srcId="{E0B05DF6-0765-4406-B4C9-2A2560159A94}" destId="{EB1A07DF-71ED-49AC-A1A2-7F21DECBC900}" srcOrd="1" destOrd="0" presId="urn:microsoft.com/office/officeart/2008/layout/CaptionedPictures"/>
    <dgm:cxn modelId="{78AD8365-536D-48A6-8C12-D9B411C46B2E}" type="presParOf" srcId="{E0B05DF6-0765-4406-B4C9-2A2560159A94}" destId="{611F9031-CEEF-4728-A9CC-25748B01A1DD}" srcOrd="2" destOrd="0" presId="urn:microsoft.com/office/officeart/2008/layout/CaptionedPictures"/>
    <dgm:cxn modelId="{2C77D3EC-F8CD-495D-ADA0-3FD2A1C42B81}" type="presParOf" srcId="{611F9031-CEEF-4728-A9CC-25748B01A1DD}" destId="{3F540DA5-44AB-4A0D-BC3F-B715B0029BCA}" srcOrd="0" destOrd="0" presId="urn:microsoft.com/office/officeart/2008/layout/CaptionedPictures"/>
    <dgm:cxn modelId="{FB7D75E5-E847-4752-AEDB-D1B4B387F0FB}" type="presParOf" srcId="{611F9031-CEEF-4728-A9CC-25748B01A1DD}" destId="{F83F7D05-DEA4-4B7B-BCA4-3FB966F1F519}" srcOrd="1" destOrd="0" presId="urn:microsoft.com/office/officeart/2008/layout/CaptionedPictures"/>
    <dgm:cxn modelId="{3DB55140-5631-4066-B7C7-F552FDDAF4A6}" type="presParOf" srcId="{611F9031-CEEF-4728-A9CC-25748B01A1DD}" destId="{EEEC817D-1814-4E47-BFBB-FE63DAC895DD}" srcOrd="2" destOrd="0" presId="urn:microsoft.com/office/officeart/2008/layout/CaptionedPictures"/>
    <dgm:cxn modelId="{1D5F1F56-575D-4683-A928-F2F6FDF73AEE}" type="presParOf" srcId="{EEEC817D-1814-4E47-BFBB-FE63DAC895DD}" destId="{D14CE678-4BCA-4132-9B92-850453A8E523}" srcOrd="0" destOrd="0" presId="urn:microsoft.com/office/officeart/2008/layout/CaptionedPictures"/>
    <dgm:cxn modelId="{031C8776-0B51-41C0-861B-8C724DFA8A5B}" type="presParOf" srcId="{EEEC817D-1814-4E47-BFBB-FE63DAC895DD}" destId="{89B6A4FA-97A0-48FE-813C-33E24CDE17D9}"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F2A6FC-DE7B-434A-82EF-749DB86746FB}" type="doc">
      <dgm:prSet loTypeId="urn:microsoft.com/office/officeart/2005/8/layout/vList6" loCatId="process" qsTypeId="urn:microsoft.com/office/officeart/2005/8/quickstyle/simple1" qsCatId="simple" csTypeId="urn:microsoft.com/office/officeart/2005/8/colors/colorful4" csCatId="colorful" phldr="1"/>
      <dgm:spPr/>
      <dgm:t>
        <a:bodyPr/>
        <a:lstStyle/>
        <a:p>
          <a:endParaRPr lang="fr-BE"/>
        </a:p>
      </dgm:t>
    </dgm:pt>
    <dgm:pt modelId="{CBABBE05-ABB8-4493-BF60-5B647556DB0C}">
      <dgm:prSet phldrT="[Texte]"/>
      <dgm:spPr/>
      <dgm:t>
        <a:bodyPr/>
        <a:lstStyle/>
        <a:p>
          <a:r>
            <a:rPr lang="fr-BE" dirty="0"/>
            <a:t>Vaccins à ARN messager (ARNm)</a:t>
          </a:r>
        </a:p>
      </dgm:t>
    </dgm:pt>
    <dgm:pt modelId="{88E52995-2089-4858-8957-1FA561AC4AFC}" type="parTrans" cxnId="{F0380700-BC98-4E5E-9357-B735C4ADA85D}">
      <dgm:prSet/>
      <dgm:spPr/>
      <dgm:t>
        <a:bodyPr/>
        <a:lstStyle/>
        <a:p>
          <a:endParaRPr lang="fr-BE"/>
        </a:p>
      </dgm:t>
    </dgm:pt>
    <dgm:pt modelId="{CDF79789-6439-4A50-B62C-16A4D75B8A6B}" type="sibTrans" cxnId="{F0380700-BC98-4E5E-9357-B735C4ADA85D}">
      <dgm:prSet/>
      <dgm:spPr/>
      <dgm:t>
        <a:bodyPr/>
        <a:lstStyle/>
        <a:p>
          <a:endParaRPr lang="fr-BE"/>
        </a:p>
      </dgm:t>
    </dgm:pt>
    <dgm:pt modelId="{0C101B94-CE02-4759-BC72-C084C358F2E5}">
      <dgm:prSet phldrT="[Texte]"/>
      <dgm:spPr/>
      <dgm:t>
        <a:bodyPr/>
        <a:lstStyle/>
        <a:p>
          <a:r>
            <a:rPr lang="fr-BE" dirty="0"/>
            <a:t>Pfizer/</a:t>
          </a:r>
          <a:r>
            <a:rPr lang="fr-BE" dirty="0" err="1"/>
            <a:t>BioNTech</a:t>
          </a:r>
          <a:endParaRPr lang="fr-BE" dirty="0"/>
        </a:p>
      </dgm:t>
    </dgm:pt>
    <dgm:pt modelId="{F1C95E41-4F96-4027-8419-7D903C40742A}" type="parTrans" cxnId="{BB135FCE-F394-4EFE-9C04-86DB2F9650CA}">
      <dgm:prSet/>
      <dgm:spPr/>
      <dgm:t>
        <a:bodyPr/>
        <a:lstStyle/>
        <a:p>
          <a:endParaRPr lang="fr-BE"/>
        </a:p>
      </dgm:t>
    </dgm:pt>
    <dgm:pt modelId="{1D9D9954-0E20-4423-8513-8CE6CC0B9DCF}" type="sibTrans" cxnId="{BB135FCE-F394-4EFE-9C04-86DB2F9650CA}">
      <dgm:prSet/>
      <dgm:spPr/>
      <dgm:t>
        <a:bodyPr/>
        <a:lstStyle/>
        <a:p>
          <a:endParaRPr lang="fr-BE"/>
        </a:p>
      </dgm:t>
    </dgm:pt>
    <dgm:pt modelId="{04CB07CA-F6BB-40B1-9610-E822CF95C037}">
      <dgm:prSet phldrT="[Texte]"/>
      <dgm:spPr/>
      <dgm:t>
        <a:bodyPr/>
        <a:lstStyle/>
        <a:p>
          <a:r>
            <a:rPr lang="fr-BE" dirty="0"/>
            <a:t>Protéines recombinantes</a:t>
          </a:r>
        </a:p>
      </dgm:t>
    </dgm:pt>
    <dgm:pt modelId="{34A71F9C-4F2A-42D6-B49E-854822B586C8}" type="parTrans" cxnId="{79089F29-34B1-40F9-B403-2A317F7AFFCB}">
      <dgm:prSet/>
      <dgm:spPr/>
      <dgm:t>
        <a:bodyPr/>
        <a:lstStyle/>
        <a:p>
          <a:endParaRPr lang="fr-BE"/>
        </a:p>
      </dgm:t>
    </dgm:pt>
    <dgm:pt modelId="{A72FA222-5F8E-4399-B690-6B921EDD854B}" type="sibTrans" cxnId="{79089F29-34B1-40F9-B403-2A317F7AFFCB}">
      <dgm:prSet/>
      <dgm:spPr/>
      <dgm:t>
        <a:bodyPr/>
        <a:lstStyle/>
        <a:p>
          <a:endParaRPr lang="fr-BE"/>
        </a:p>
      </dgm:t>
    </dgm:pt>
    <dgm:pt modelId="{7EA7B45C-A885-43F2-9E5B-CECD0E8E46E5}">
      <dgm:prSet phldrT="[Texte]"/>
      <dgm:spPr/>
      <dgm:t>
        <a:bodyPr anchor="ctr"/>
        <a:lstStyle/>
        <a:p>
          <a:r>
            <a:rPr lang="fr-BE" dirty="0"/>
            <a:t>Sanofi/GSK</a:t>
          </a:r>
        </a:p>
      </dgm:t>
    </dgm:pt>
    <dgm:pt modelId="{F844BF5B-7901-4C63-9A61-FAEB9452F33B}" type="parTrans" cxnId="{C34EA8E4-3C89-48A4-BE1B-49FEE2D0957F}">
      <dgm:prSet/>
      <dgm:spPr/>
      <dgm:t>
        <a:bodyPr/>
        <a:lstStyle/>
        <a:p>
          <a:endParaRPr lang="fr-BE"/>
        </a:p>
      </dgm:t>
    </dgm:pt>
    <dgm:pt modelId="{CC338104-7E2D-464C-B92F-DBD21CB47312}" type="sibTrans" cxnId="{C34EA8E4-3C89-48A4-BE1B-49FEE2D0957F}">
      <dgm:prSet/>
      <dgm:spPr/>
      <dgm:t>
        <a:bodyPr/>
        <a:lstStyle/>
        <a:p>
          <a:endParaRPr lang="fr-BE"/>
        </a:p>
      </dgm:t>
    </dgm:pt>
    <dgm:pt modelId="{EC77054C-69FD-4C31-84C7-CB0DB9608DE1}">
      <dgm:prSet/>
      <dgm:spPr/>
      <dgm:t>
        <a:bodyPr/>
        <a:lstStyle/>
        <a:p>
          <a:r>
            <a:rPr lang="fr-BE" dirty="0"/>
            <a:t>Vaccins à vecteur viral</a:t>
          </a:r>
        </a:p>
      </dgm:t>
    </dgm:pt>
    <dgm:pt modelId="{B22145A0-1610-4347-B933-11FF1095C404}" type="parTrans" cxnId="{ECF52D88-A616-4335-90E0-C22CF2514644}">
      <dgm:prSet/>
      <dgm:spPr/>
      <dgm:t>
        <a:bodyPr/>
        <a:lstStyle/>
        <a:p>
          <a:endParaRPr lang="fr-BE"/>
        </a:p>
      </dgm:t>
    </dgm:pt>
    <dgm:pt modelId="{0F9D8DF5-AFD0-44C2-A09E-10DCE3DAC908}" type="sibTrans" cxnId="{ECF52D88-A616-4335-90E0-C22CF2514644}">
      <dgm:prSet/>
      <dgm:spPr/>
      <dgm:t>
        <a:bodyPr/>
        <a:lstStyle/>
        <a:p>
          <a:endParaRPr lang="fr-BE"/>
        </a:p>
      </dgm:t>
    </dgm:pt>
    <dgm:pt modelId="{481D7D9C-D373-47BF-94AF-603819050330}">
      <dgm:prSet phldrT="[Texte]"/>
      <dgm:spPr/>
      <dgm:t>
        <a:bodyPr/>
        <a:lstStyle/>
        <a:p>
          <a:r>
            <a:rPr lang="fr-BE" dirty="0" err="1"/>
            <a:t>Moderna</a:t>
          </a:r>
          <a:endParaRPr lang="fr-BE" dirty="0"/>
        </a:p>
      </dgm:t>
    </dgm:pt>
    <dgm:pt modelId="{AD1AEC50-0702-440A-AD3D-9463975E33B3}" type="parTrans" cxnId="{FC837F99-F9B5-43BC-A759-E7BFCE057E3F}">
      <dgm:prSet/>
      <dgm:spPr/>
      <dgm:t>
        <a:bodyPr/>
        <a:lstStyle/>
        <a:p>
          <a:endParaRPr lang="fr-BE"/>
        </a:p>
      </dgm:t>
    </dgm:pt>
    <dgm:pt modelId="{CEDF1796-AA93-45BB-BC60-25F751FD4AB8}" type="sibTrans" cxnId="{FC837F99-F9B5-43BC-A759-E7BFCE057E3F}">
      <dgm:prSet/>
      <dgm:spPr/>
      <dgm:t>
        <a:bodyPr/>
        <a:lstStyle/>
        <a:p>
          <a:endParaRPr lang="fr-BE"/>
        </a:p>
      </dgm:t>
    </dgm:pt>
    <dgm:pt modelId="{F3B84668-E71F-4552-9599-E49B191E500E}">
      <dgm:prSet phldrT="[Texte]"/>
      <dgm:spPr/>
      <dgm:t>
        <a:bodyPr/>
        <a:lstStyle/>
        <a:p>
          <a:r>
            <a:rPr lang="fr-BE" dirty="0" err="1"/>
            <a:t>Curevac</a:t>
          </a:r>
          <a:endParaRPr lang="fr-BE" dirty="0"/>
        </a:p>
      </dgm:t>
    </dgm:pt>
    <dgm:pt modelId="{21AC5DA7-3905-4DC2-8849-D03F28BEADFD}" type="parTrans" cxnId="{847B16E6-0AD4-4CB1-A749-D522D6A1DC44}">
      <dgm:prSet/>
      <dgm:spPr/>
      <dgm:t>
        <a:bodyPr/>
        <a:lstStyle/>
        <a:p>
          <a:endParaRPr lang="fr-BE"/>
        </a:p>
      </dgm:t>
    </dgm:pt>
    <dgm:pt modelId="{52629566-C2A6-4B92-ADD3-05BC5D0E3610}" type="sibTrans" cxnId="{847B16E6-0AD4-4CB1-A749-D522D6A1DC44}">
      <dgm:prSet/>
      <dgm:spPr/>
      <dgm:t>
        <a:bodyPr/>
        <a:lstStyle/>
        <a:p>
          <a:endParaRPr lang="fr-BE"/>
        </a:p>
      </dgm:t>
    </dgm:pt>
    <dgm:pt modelId="{1FA23351-A933-4FC3-A188-A35DA4BAB31D}">
      <dgm:prSet/>
      <dgm:spPr/>
      <dgm:t>
        <a:bodyPr anchor="ctr"/>
        <a:lstStyle/>
        <a:p>
          <a:r>
            <a:rPr lang="fr-BE" dirty="0"/>
            <a:t>Astra-Zeneca</a:t>
          </a:r>
        </a:p>
      </dgm:t>
    </dgm:pt>
    <dgm:pt modelId="{BA875584-4C34-476E-B744-3D9CE114ED05}" type="parTrans" cxnId="{816E392E-613D-4682-853F-417E432092F4}">
      <dgm:prSet/>
      <dgm:spPr/>
      <dgm:t>
        <a:bodyPr/>
        <a:lstStyle/>
        <a:p>
          <a:endParaRPr lang="fr-BE"/>
        </a:p>
      </dgm:t>
    </dgm:pt>
    <dgm:pt modelId="{9405959B-63A5-4EA5-90AE-135AF77AC2EA}" type="sibTrans" cxnId="{816E392E-613D-4682-853F-417E432092F4}">
      <dgm:prSet/>
      <dgm:spPr/>
      <dgm:t>
        <a:bodyPr/>
        <a:lstStyle/>
        <a:p>
          <a:endParaRPr lang="fr-BE"/>
        </a:p>
      </dgm:t>
    </dgm:pt>
    <dgm:pt modelId="{2FD90035-CB70-449C-B98A-9BA174371F9C}">
      <dgm:prSet/>
      <dgm:spPr/>
      <dgm:t>
        <a:bodyPr anchor="ctr"/>
        <a:lstStyle/>
        <a:p>
          <a:r>
            <a:rPr lang="fr-BE" dirty="0" err="1"/>
            <a:t>Johnson&amp;Johnson</a:t>
          </a:r>
          <a:r>
            <a:rPr lang="fr-BE" dirty="0"/>
            <a:t> (Janssen)</a:t>
          </a:r>
        </a:p>
      </dgm:t>
    </dgm:pt>
    <dgm:pt modelId="{07EF2E39-FECB-4E4D-9CF5-CCCCEA9195DC}" type="parTrans" cxnId="{CEC68D6E-1572-4BDF-9508-AF05F91A3AFE}">
      <dgm:prSet/>
      <dgm:spPr/>
      <dgm:t>
        <a:bodyPr/>
        <a:lstStyle/>
        <a:p>
          <a:endParaRPr lang="fr-BE"/>
        </a:p>
      </dgm:t>
    </dgm:pt>
    <dgm:pt modelId="{946D0E41-C1E5-4E9F-AA60-3DE80FC57BD5}" type="sibTrans" cxnId="{CEC68D6E-1572-4BDF-9508-AF05F91A3AFE}">
      <dgm:prSet/>
      <dgm:spPr/>
      <dgm:t>
        <a:bodyPr/>
        <a:lstStyle/>
        <a:p>
          <a:endParaRPr lang="fr-BE"/>
        </a:p>
      </dgm:t>
    </dgm:pt>
    <dgm:pt modelId="{E9EB5E74-F595-4C4F-8908-FD4FEF829049}" type="pres">
      <dgm:prSet presAssocID="{C1F2A6FC-DE7B-434A-82EF-749DB86746FB}" presName="Name0" presStyleCnt="0">
        <dgm:presLayoutVars>
          <dgm:dir/>
          <dgm:animLvl val="lvl"/>
          <dgm:resizeHandles/>
        </dgm:presLayoutVars>
      </dgm:prSet>
      <dgm:spPr/>
    </dgm:pt>
    <dgm:pt modelId="{0D42530F-27E8-4B6F-AE57-EF1CC866645D}" type="pres">
      <dgm:prSet presAssocID="{CBABBE05-ABB8-4493-BF60-5B647556DB0C}" presName="linNode" presStyleCnt="0"/>
      <dgm:spPr/>
    </dgm:pt>
    <dgm:pt modelId="{240F58D9-E34E-4FCD-80BF-42B26C077273}" type="pres">
      <dgm:prSet presAssocID="{CBABBE05-ABB8-4493-BF60-5B647556DB0C}" presName="parentShp" presStyleLbl="node1" presStyleIdx="0" presStyleCnt="3">
        <dgm:presLayoutVars>
          <dgm:bulletEnabled val="1"/>
        </dgm:presLayoutVars>
      </dgm:prSet>
      <dgm:spPr/>
    </dgm:pt>
    <dgm:pt modelId="{6A9DBC34-175D-410F-8AB1-14DE19A63F1C}" type="pres">
      <dgm:prSet presAssocID="{CBABBE05-ABB8-4493-BF60-5B647556DB0C}" presName="childShp" presStyleLbl="bgAccFollowNode1" presStyleIdx="0" presStyleCnt="3">
        <dgm:presLayoutVars>
          <dgm:bulletEnabled val="1"/>
        </dgm:presLayoutVars>
      </dgm:prSet>
      <dgm:spPr/>
    </dgm:pt>
    <dgm:pt modelId="{F322F4C7-2720-46A9-BEE8-8C11083E20F0}" type="pres">
      <dgm:prSet presAssocID="{CDF79789-6439-4A50-B62C-16A4D75B8A6B}" presName="spacing" presStyleCnt="0"/>
      <dgm:spPr/>
    </dgm:pt>
    <dgm:pt modelId="{0C4B1E0D-FE02-46B4-A93F-1EB495A34BEC}" type="pres">
      <dgm:prSet presAssocID="{EC77054C-69FD-4C31-84C7-CB0DB9608DE1}" presName="linNode" presStyleCnt="0"/>
      <dgm:spPr/>
    </dgm:pt>
    <dgm:pt modelId="{7FE446B5-0570-4E8A-82F9-971867546A4C}" type="pres">
      <dgm:prSet presAssocID="{EC77054C-69FD-4C31-84C7-CB0DB9608DE1}" presName="parentShp" presStyleLbl="node1" presStyleIdx="1" presStyleCnt="3">
        <dgm:presLayoutVars>
          <dgm:bulletEnabled val="1"/>
        </dgm:presLayoutVars>
      </dgm:prSet>
      <dgm:spPr/>
    </dgm:pt>
    <dgm:pt modelId="{C3BC4FB5-1497-4AB9-A027-9E3CB7D9433F}" type="pres">
      <dgm:prSet presAssocID="{EC77054C-69FD-4C31-84C7-CB0DB9608DE1}" presName="childShp" presStyleLbl="bgAccFollowNode1" presStyleIdx="1" presStyleCnt="3">
        <dgm:presLayoutVars>
          <dgm:bulletEnabled val="1"/>
        </dgm:presLayoutVars>
      </dgm:prSet>
      <dgm:spPr/>
    </dgm:pt>
    <dgm:pt modelId="{22097786-B1FA-4866-834C-8413205E301E}" type="pres">
      <dgm:prSet presAssocID="{0F9D8DF5-AFD0-44C2-A09E-10DCE3DAC908}" presName="spacing" presStyleCnt="0"/>
      <dgm:spPr/>
    </dgm:pt>
    <dgm:pt modelId="{6626E1B8-FC47-4678-AA29-CF522CE9B79F}" type="pres">
      <dgm:prSet presAssocID="{04CB07CA-F6BB-40B1-9610-E822CF95C037}" presName="linNode" presStyleCnt="0"/>
      <dgm:spPr/>
    </dgm:pt>
    <dgm:pt modelId="{072366D4-17D6-4FFE-9D4C-C431F787619A}" type="pres">
      <dgm:prSet presAssocID="{04CB07CA-F6BB-40B1-9610-E822CF95C037}" presName="parentShp" presStyleLbl="node1" presStyleIdx="2" presStyleCnt="3">
        <dgm:presLayoutVars>
          <dgm:bulletEnabled val="1"/>
        </dgm:presLayoutVars>
      </dgm:prSet>
      <dgm:spPr/>
    </dgm:pt>
    <dgm:pt modelId="{0F3A4E6D-99D0-48A6-B622-FA493B39CE60}" type="pres">
      <dgm:prSet presAssocID="{04CB07CA-F6BB-40B1-9610-E822CF95C037}" presName="childShp" presStyleLbl="bgAccFollowNode1" presStyleIdx="2" presStyleCnt="3">
        <dgm:presLayoutVars>
          <dgm:bulletEnabled val="1"/>
        </dgm:presLayoutVars>
      </dgm:prSet>
      <dgm:spPr/>
    </dgm:pt>
  </dgm:ptLst>
  <dgm:cxnLst>
    <dgm:cxn modelId="{F0380700-BC98-4E5E-9357-B735C4ADA85D}" srcId="{C1F2A6FC-DE7B-434A-82EF-749DB86746FB}" destId="{CBABBE05-ABB8-4493-BF60-5B647556DB0C}" srcOrd="0" destOrd="0" parTransId="{88E52995-2089-4858-8957-1FA561AC4AFC}" sibTransId="{CDF79789-6439-4A50-B62C-16A4D75B8A6B}"/>
    <dgm:cxn modelId="{C619770C-B440-4A82-B6AE-7611BE8AAC63}" type="presOf" srcId="{CBABBE05-ABB8-4493-BF60-5B647556DB0C}" destId="{240F58D9-E34E-4FCD-80BF-42B26C077273}" srcOrd="0" destOrd="0" presId="urn:microsoft.com/office/officeart/2005/8/layout/vList6"/>
    <dgm:cxn modelId="{79089F29-34B1-40F9-B403-2A317F7AFFCB}" srcId="{C1F2A6FC-DE7B-434A-82EF-749DB86746FB}" destId="{04CB07CA-F6BB-40B1-9610-E822CF95C037}" srcOrd="2" destOrd="0" parTransId="{34A71F9C-4F2A-42D6-B49E-854822B586C8}" sibTransId="{A72FA222-5F8E-4399-B690-6B921EDD854B}"/>
    <dgm:cxn modelId="{816E392E-613D-4682-853F-417E432092F4}" srcId="{EC77054C-69FD-4C31-84C7-CB0DB9608DE1}" destId="{1FA23351-A933-4FC3-A188-A35DA4BAB31D}" srcOrd="0" destOrd="0" parTransId="{BA875584-4C34-476E-B744-3D9CE114ED05}" sibTransId="{9405959B-63A5-4EA5-90AE-135AF77AC2EA}"/>
    <dgm:cxn modelId="{EF2E623E-0B01-4E47-900B-7E5A8E9D1A8E}" type="presOf" srcId="{0C101B94-CE02-4759-BC72-C084C358F2E5}" destId="{6A9DBC34-175D-410F-8AB1-14DE19A63F1C}" srcOrd="0" destOrd="0" presId="urn:microsoft.com/office/officeart/2005/8/layout/vList6"/>
    <dgm:cxn modelId="{44FFBE60-6857-46BD-9465-DA4131420D0D}" type="presOf" srcId="{F3B84668-E71F-4552-9599-E49B191E500E}" destId="{6A9DBC34-175D-410F-8AB1-14DE19A63F1C}" srcOrd="0" destOrd="2" presId="urn:microsoft.com/office/officeart/2005/8/layout/vList6"/>
    <dgm:cxn modelId="{CEC68D6E-1572-4BDF-9508-AF05F91A3AFE}" srcId="{EC77054C-69FD-4C31-84C7-CB0DB9608DE1}" destId="{2FD90035-CB70-449C-B98A-9BA174371F9C}" srcOrd="1" destOrd="0" parTransId="{07EF2E39-FECB-4E4D-9CF5-CCCCEA9195DC}" sibTransId="{946D0E41-C1E5-4E9F-AA60-3DE80FC57BD5}"/>
    <dgm:cxn modelId="{ECF52D88-A616-4335-90E0-C22CF2514644}" srcId="{C1F2A6FC-DE7B-434A-82EF-749DB86746FB}" destId="{EC77054C-69FD-4C31-84C7-CB0DB9608DE1}" srcOrd="1" destOrd="0" parTransId="{B22145A0-1610-4347-B933-11FF1095C404}" sibTransId="{0F9D8DF5-AFD0-44C2-A09E-10DCE3DAC908}"/>
    <dgm:cxn modelId="{FC837F99-F9B5-43BC-A759-E7BFCE057E3F}" srcId="{CBABBE05-ABB8-4493-BF60-5B647556DB0C}" destId="{481D7D9C-D373-47BF-94AF-603819050330}" srcOrd="1" destOrd="0" parTransId="{AD1AEC50-0702-440A-AD3D-9463975E33B3}" sibTransId="{CEDF1796-AA93-45BB-BC60-25F751FD4AB8}"/>
    <dgm:cxn modelId="{A2D5B19B-B68C-40EC-84C4-5227D870B6F2}" type="presOf" srcId="{EC77054C-69FD-4C31-84C7-CB0DB9608DE1}" destId="{7FE446B5-0570-4E8A-82F9-971867546A4C}" srcOrd="0" destOrd="0" presId="urn:microsoft.com/office/officeart/2005/8/layout/vList6"/>
    <dgm:cxn modelId="{8607D9A7-A42A-4BE8-86E3-429DB5232F55}" type="presOf" srcId="{7EA7B45C-A885-43F2-9E5B-CECD0E8E46E5}" destId="{0F3A4E6D-99D0-48A6-B622-FA493B39CE60}" srcOrd="0" destOrd="0" presId="urn:microsoft.com/office/officeart/2005/8/layout/vList6"/>
    <dgm:cxn modelId="{1595E5B7-56C3-4D14-A06B-40E3030B962C}" type="presOf" srcId="{1FA23351-A933-4FC3-A188-A35DA4BAB31D}" destId="{C3BC4FB5-1497-4AB9-A027-9E3CB7D9433F}" srcOrd="0" destOrd="0" presId="urn:microsoft.com/office/officeart/2005/8/layout/vList6"/>
    <dgm:cxn modelId="{93F972C5-1502-4980-B835-00D7A4239151}" type="presOf" srcId="{04CB07CA-F6BB-40B1-9610-E822CF95C037}" destId="{072366D4-17D6-4FFE-9D4C-C431F787619A}" srcOrd="0" destOrd="0" presId="urn:microsoft.com/office/officeart/2005/8/layout/vList6"/>
    <dgm:cxn modelId="{9E094CCA-23B1-400C-BE7F-A709ED362ABB}" type="presOf" srcId="{481D7D9C-D373-47BF-94AF-603819050330}" destId="{6A9DBC34-175D-410F-8AB1-14DE19A63F1C}" srcOrd="0" destOrd="1" presId="urn:microsoft.com/office/officeart/2005/8/layout/vList6"/>
    <dgm:cxn modelId="{BB135FCE-F394-4EFE-9C04-86DB2F9650CA}" srcId="{CBABBE05-ABB8-4493-BF60-5B647556DB0C}" destId="{0C101B94-CE02-4759-BC72-C084C358F2E5}" srcOrd="0" destOrd="0" parTransId="{F1C95E41-4F96-4027-8419-7D903C40742A}" sibTransId="{1D9D9954-0E20-4423-8513-8CE6CC0B9DCF}"/>
    <dgm:cxn modelId="{C34EA8E4-3C89-48A4-BE1B-49FEE2D0957F}" srcId="{04CB07CA-F6BB-40B1-9610-E822CF95C037}" destId="{7EA7B45C-A885-43F2-9E5B-CECD0E8E46E5}" srcOrd="0" destOrd="0" parTransId="{F844BF5B-7901-4C63-9A61-FAEB9452F33B}" sibTransId="{CC338104-7E2D-464C-B92F-DBD21CB47312}"/>
    <dgm:cxn modelId="{847B16E6-0AD4-4CB1-A749-D522D6A1DC44}" srcId="{CBABBE05-ABB8-4493-BF60-5B647556DB0C}" destId="{F3B84668-E71F-4552-9599-E49B191E500E}" srcOrd="2" destOrd="0" parTransId="{21AC5DA7-3905-4DC2-8849-D03F28BEADFD}" sibTransId="{52629566-C2A6-4B92-ADD3-05BC5D0E3610}"/>
    <dgm:cxn modelId="{62A77BEB-C5C9-403A-BF90-9243BABD5841}" type="presOf" srcId="{2FD90035-CB70-449C-B98A-9BA174371F9C}" destId="{C3BC4FB5-1497-4AB9-A027-9E3CB7D9433F}" srcOrd="0" destOrd="1" presId="urn:microsoft.com/office/officeart/2005/8/layout/vList6"/>
    <dgm:cxn modelId="{481B86FE-8D01-4A0B-B9CB-3244F777D844}" type="presOf" srcId="{C1F2A6FC-DE7B-434A-82EF-749DB86746FB}" destId="{E9EB5E74-F595-4C4F-8908-FD4FEF829049}" srcOrd="0" destOrd="0" presId="urn:microsoft.com/office/officeart/2005/8/layout/vList6"/>
    <dgm:cxn modelId="{06C41BAE-63D9-4F5A-B2C7-B52F65ED8ECA}" type="presParOf" srcId="{E9EB5E74-F595-4C4F-8908-FD4FEF829049}" destId="{0D42530F-27E8-4B6F-AE57-EF1CC866645D}" srcOrd="0" destOrd="0" presId="urn:microsoft.com/office/officeart/2005/8/layout/vList6"/>
    <dgm:cxn modelId="{331EDB6C-3AC3-4BDE-88CE-56418CBA84CB}" type="presParOf" srcId="{0D42530F-27E8-4B6F-AE57-EF1CC866645D}" destId="{240F58D9-E34E-4FCD-80BF-42B26C077273}" srcOrd="0" destOrd="0" presId="urn:microsoft.com/office/officeart/2005/8/layout/vList6"/>
    <dgm:cxn modelId="{600B54D0-675B-4BF8-ADF0-A019D5EE9E5A}" type="presParOf" srcId="{0D42530F-27E8-4B6F-AE57-EF1CC866645D}" destId="{6A9DBC34-175D-410F-8AB1-14DE19A63F1C}" srcOrd="1" destOrd="0" presId="urn:microsoft.com/office/officeart/2005/8/layout/vList6"/>
    <dgm:cxn modelId="{E0195C46-B895-4B2A-89EF-60EE10D3DD3A}" type="presParOf" srcId="{E9EB5E74-F595-4C4F-8908-FD4FEF829049}" destId="{F322F4C7-2720-46A9-BEE8-8C11083E20F0}" srcOrd="1" destOrd="0" presId="urn:microsoft.com/office/officeart/2005/8/layout/vList6"/>
    <dgm:cxn modelId="{6828D146-F4B8-4D59-AE3C-F8AD7E665113}" type="presParOf" srcId="{E9EB5E74-F595-4C4F-8908-FD4FEF829049}" destId="{0C4B1E0D-FE02-46B4-A93F-1EB495A34BEC}" srcOrd="2" destOrd="0" presId="urn:microsoft.com/office/officeart/2005/8/layout/vList6"/>
    <dgm:cxn modelId="{21F8A15A-00C3-41EB-AFE9-957FFF9823D9}" type="presParOf" srcId="{0C4B1E0D-FE02-46B4-A93F-1EB495A34BEC}" destId="{7FE446B5-0570-4E8A-82F9-971867546A4C}" srcOrd="0" destOrd="0" presId="urn:microsoft.com/office/officeart/2005/8/layout/vList6"/>
    <dgm:cxn modelId="{B889E6AA-57A8-4738-9B15-3C92969B59F5}" type="presParOf" srcId="{0C4B1E0D-FE02-46B4-A93F-1EB495A34BEC}" destId="{C3BC4FB5-1497-4AB9-A027-9E3CB7D9433F}" srcOrd="1" destOrd="0" presId="urn:microsoft.com/office/officeart/2005/8/layout/vList6"/>
    <dgm:cxn modelId="{DB5D2BB3-0509-4C63-B6FD-A8ADB21AF55E}" type="presParOf" srcId="{E9EB5E74-F595-4C4F-8908-FD4FEF829049}" destId="{22097786-B1FA-4866-834C-8413205E301E}" srcOrd="3" destOrd="0" presId="urn:microsoft.com/office/officeart/2005/8/layout/vList6"/>
    <dgm:cxn modelId="{840E90B8-9EB4-4534-98B4-A9849DD14D40}" type="presParOf" srcId="{E9EB5E74-F595-4C4F-8908-FD4FEF829049}" destId="{6626E1B8-FC47-4678-AA29-CF522CE9B79F}" srcOrd="4" destOrd="0" presId="urn:microsoft.com/office/officeart/2005/8/layout/vList6"/>
    <dgm:cxn modelId="{2B9B357F-06F9-49FA-B151-BAF415652C24}" type="presParOf" srcId="{6626E1B8-FC47-4678-AA29-CF522CE9B79F}" destId="{072366D4-17D6-4FFE-9D4C-C431F787619A}" srcOrd="0" destOrd="0" presId="urn:microsoft.com/office/officeart/2005/8/layout/vList6"/>
    <dgm:cxn modelId="{2244B7F5-58C9-4115-B2D9-19754F192443}" type="presParOf" srcId="{6626E1B8-FC47-4678-AA29-CF522CE9B79F}" destId="{0F3A4E6D-99D0-48A6-B622-FA493B39CE6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7F67B-194E-48C0-8D00-779A03C2C3A3}">
      <dsp:nvSpPr>
        <dsp:cNvPr id="0" name=""/>
        <dsp:cNvSpPr/>
      </dsp:nvSpPr>
      <dsp:spPr>
        <a:xfrm>
          <a:off x="3431924" y="431"/>
          <a:ext cx="5532120" cy="168397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fr-BE" sz="3200" kern="1200" dirty="0"/>
            <a:t>Cas: </a:t>
          </a:r>
          <a:r>
            <a:rPr lang="fr-BE" sz="3200" b="0" i="0" kern="1200" dirty="0"/>
            <a:t>84 363 566</a:t>
          </a:r>
          <a:endParaRPr lang="fr-BE" sz="3200" kern="1200" dirty="0"/>
        </a:p>
        <a:p>
          <a:pPr marL="285750" lvl="1" indent="-285750" algn="l" defTabSz="1422400">
            <a:lnSpc>
              <a:spcPct val="90000"/>
            </a:lnSpc>
            <a:spcBef>
              <a:spcPct val="0"/>
            </a:spcBef>
            <a:spcAft>
              <a:spcPct val="15000"/>
            </a:spcAft>
            <a:buChar char="•"/>
          </a:pPr>
          <a:r>
            <a:rPr lang="fr-BE" sz="3200" kern="1200" dirty="0"/>
            <a:t>Décès:</a:t>
          </a:r>
          <a:r>
            <a:rPr lang="fr-BE" sz="3200" b="0" i="0" kern="1200" dirty="0"/>
            <a:t>1 834 519</a:t>
          </a:r>
          <a:r>
            <a:rPr lang="fr-BE" sz="3200" kern="1200" dirty="0"/>
            <a:t> </a:t>
          </a:r>
        </a:p>
      </dsp:txBody>
      <dsp:txXfrm>
        <a:off x="3431924" y="210928"/>
        <a:ext cx="4900630" cy="1262979"/>
      </dsp:txXfrm>
    </dsp:sp>
    <dsp:sp modelId="{A1932368-8606-4932-A9E7-479B3298A39A}">
      <dsp:nvSpPr>
        <dsp:cNvPr id="0" name=""/>
        <dsp:cNvSpPr/>
      </dsp:nvSpPr>
      <dsp:spPr>
        <a:xfrm>
          <a:off x="120231" y="0"/>
          <a:ext cx="3175768" cy="1683973"/>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1905" rIns="3810" bIns="1905" numCol="1" spcCol="1270" anchor="ctr" anchorCtr="0">
          <a:noAutofit/>
        </a:bodyPr>
        <a:lstStyle/>
        <a:p>
          <a:pPr marL="0" lvl="0" indent="0" algn="ctr" defTabSz="44450">
            <a:lnSpc>
              <a:spcPct val="90000"/>
            </a:lnSpc>
            <a:spcBef>
              <a:spcPct val="0"/>
            </a:spcBef>
            <a:spcAft>
              <a:spcPct val="35000"/>
            </a:spcAft>
            <a:buNone/>
          </a:pPr>
          <a:r>
            <a:rPr lang="fr-BE" sz="100" kern="1200" dirty="0"/>
            <a:t>.</a:t>
          </a:r>
        </a:p>
      </dsp:txBody>
      <dsp:txXfrm>
        <a:off x="202436" y="82205"/>
        <a:ext cx="3011358" cy="1519563"/>
      </dsp:txXfrm>
    </dsp:sp>
    <dsp:sp modelId="{F097E03C-74DD-4F8F-99FD-236E111F7989}">
      <dsp:nvSpPr>
        <dsp:cNvPr id="0" name=""/>
        <dsp:cNvSpPr/>
      </dsp:nvSpPr>
      <dsp:spPr>
        <a:xfrm>
          <a:off x="3429268" y="1852802"/>
          <a:ext cx="5532120" cy="168397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fr-BE" sz="3200" kern="1200" dirty="0"/>
            <a:t>Cas:649 169</a:t>
          </a:r>
        </a:p>
        <a:p>
          <a:pPr marL="285750" lvl="1" indent="-285750" algn="l" defTabSz="1422400">
            <a:lnSpc>
              <a:spcPct val="90000"/>
            </a:lnSpc>
            <a:spcBef>
              <a:spcPct val="0"/>
            </a:spcBef>
            <a:spcAft>
              <a:spcPct val="15000"/>
            </a:spcAft>
            <a:buChar char="•"/>
          </a:pPr>
          <a:r>
            <a:rPr lang="fr-BE" sz="3200" kern="1200" dirty="0"/>
            <a:t>Décès:19 644 </a:t>
          </a:r>
        </a:p>
      </dsp:txBody>
      <dsp:txXfrm>
        <a:off x="3429268" y="2063299"/>
        <a:ext cx="4900630" cy="1262979"/>
      </dsp:txXfrm>
    </dsp:sp>
    <dsp:sp modelId="{99EBB1E6-9DEF-4D43-91E2-065B519E668A}">
      <dsp:nvSpPr>
        <dsp:cNvPr id="0" name=""/>
        <dsp:cNvSpPr/>
      </dsp:nvSpPr>
      <dsp:spPr>
        <a:xfrm>
          <a:off x="18" y="1853233"/>
          <a:ext cx="3170457" cy="1683973"/>
        </a:xfrm>
        <a:prstGeom prst="round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1905" rIns="3810" bIns="1905" numCol="1" spcCol="1270" anchor="ctr" anchorCtr="0">
          <a:noAutofit/>
        </a:bodyPr>
        <a:lstStyle/>
        <a:p>
          <a:pPr marL="0" lvl="0" indent="0" algn="ctr" defTabSz="44450">
            <a:lnSpc>
              <a:spcPct val="90000"/>
            </a:lnSpc>
            <a:spcBef>
              <a:spcPct val="0"/>
            </a:spcBef>
            <a:spcAft>
              <a:spcPct val="35000"/>
            </a:spcAft>
            <a:buNone/>
          </a:pPr>
          <a:r>
            <a:rPr lang="fr-BE" sz="100" kern="1200" dirty="0">
              <a:solidFill>
                <a:schemeClr val="accent4"/>
              </a:solidFill>
            </a:rPr>
            <a:t>.</a:t>
          </a:r>
        </a:p>
      </dsp:txBody>
      <dsp:txXfrm>
        <a:off x="82223" y="1935438"/>
        <a:ext cx="3006047" cy="1519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24352-2BA8-4819-BD4E-505EA22EC774}">
      <dsp:nvSpPr>
        <dsp:cNvPr id="0" name=""/>
        <dsp:cNvSpPr/>
      </dsp:nvSpPr>
      <dsp:spPr>
        <a:xfrm>
          <a:off x="553042" y="0"/>
          <a:ext cx="4008320" cy="47156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6EEFDE5-62D6-4372-8641-594C97FFC9C1}">
      <dsp:nvSpPr>
        <dsp:cNvPr id="0" name=""/>
        <dsp:cNvSpPr/>
      </dsp:nvSpPr>
      <dsp:spPr>
        <a:xfrm>
          <a:off x="773856" y="337692"/>
          <a:ext cx="3607488" cy="3065186"/>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E38B0F-B55A-4CFB-9A11-A5BBEBEB2A2C}">
      <dsp:nvSpPr>
        <dsp:cNvPr id="0" name=""/>
        <dsp:cNvSpPr/>
      </dsp:nvSpPr>
      <dsp:spPr>
        <a:xfrm>
          <a:off x="724722" y="3610725"/>
          <a:ext cx="3607488" cy="8016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BE" sz="1700" kern="1200" dirty="0"/>
            <a:t>Le taux d’anticorps post-</a:t>
          </a:r>
          <a:r>
            <a:rPr lang="fr-BE" sz="1700" kern="1200" dirty="0" err="1"/>
            <a:t>Covid</a:t>
          </a:r>
          <a:r>
            <a:rPr lang="fr-BE" sz="1700" kern="1200" dirty="0"/>
            <a:t> dépend de la gravité de la maladie</a:t>
          </a:r>
        </a:p>
      </dsp:txBody>
      <dsp:txXfrm>
        <a:off x="724722" y="3610725"/>
        <a:ext cx="3607488" cy="801626"/>
      </dsp:txXfrm>
    </dsp:sp>
    <dsp:sp modelId="{909E98B2-2C4E-49F7-A2DD-EC1C66D3865C}">
      <dsp:nvSpPr>
        <dsp:cNvPr id="0" name=""/>
        <dsp:cNvSpPr/>
      </dsp:nvSpPr>
      <dsp:spPr>
        <a:xfrm flipV="1">
          <a:off x="515885" y="3350693"/>
          <a:ext cx="3607488" cy="93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fr-BE" sz="500" kern="1200" dirty="0"/>
        </a:p>
      </dsp:txBody>
      <dsp:txXfrm rot="10800000">
        <a:off x="515885" y="3350693"/>
        <a:ext cx="3607488" cy="93302"/>
      </dsp:txXfrm>
    </dsp:sp>
    <dsp:sp modelId="{3F540DA5-44AB-4A0D-BC3F-B715B0029BCA}">
      <dsp:nvSpPr>
        <dsp:cNvPr id="0" name=""/>
        <dsp:cNvSpPr/>
      </dsp:nvSpPr>
      <dsp:spPr>
        <a:xfrm>
          <a:off x="5036316" y="0"/>
          <a:ext cx="4008320" cy="47156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83F7D05-DEA4-4B7B-BCA4-3FB966F1F519}">
      <dsp:nvSpPr>
        <dsp:cNvPr id="0" name=""/>
        <dsp:cNvSpPr/>
      </dsp:nvSpPr>
      <dsp:spPr>
        <a:xfrm>
          <a:off x="5216942" y="111819"/>
          <a:ext cx="3607488" cy="3065186"/>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4CE678-4BCA-4132-9B92-850453A8E523}">
      <dsp:nvSpPr>
        <dsp:cNvPr id="0" name=""/>
        <dsp:cNvSpPr/>
      </dsp:nvSpPr>
      <dsp:spPr>
        <a:xfrm>
          <a:off x="5266401" y="3629656"/>
          <a:ext cx="3607488" cy="8016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BE" sz="1700" kern="1200" dirty="0"/>
            <a:t>Le taux d’anticorps post-</a:t>
          </a:r>
          <a:r>
            <a:rPr lang="fr-BE" sz="1700" kern="1200" dirty="0" err="1"/>
            <a:t>Covid</a:t>
          </a:r>
          <a:r>
            <a:rPr lang="fr-BE" sz="1700" kern="1200" dirty="0"/>
            <a:t> décroit dans les 3-6 mois après l’infection</a:t>
          </a:r>
        </a:p>
      </dsp:txBody>
      <dsp:txXfrm>
        <a:off x="5266401" y="3629656"/>
        <a:ext cx="3607488" cy="801626"/>
      </dsp:txXfrm>
    </dsp:sp>
    <dsp:sp modelId="{89B6A4FA-97A0-48FE-813C-33E24CDE17D9}">
      <dsp:nvSpPr>
        <dsp:cNvPr id="0" name=""/>
        <dsp:cNvSpPr/>
      </dsp:nvSpPr>
      <dsp:spPr>
        <a:xfrm flipV="1">
          <a:off x="5484005" y="3365735"/>
          <a:ext cx="3607488" cy="33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fr-BE" sz="500" kern="1200" dirty="0"/>
        </a:p>
      </dsp:txBody>
      <dsp:txXfrm rot="10800000">
        <a:off x="5484005" y="3365735"/>
        <a:ext cx="3607488" cy="331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DBC34-175D-410F-8AB1-14DE19A63F1C}">
      <dsp:nvSpPr>
        <dsp:cNvPr id="0" name=""/>
        <dsp:cNvSpPr/>
      </dsp:nvSpPr>
      <dsp:spPr>
        <a:xfrm>
          <a:off x="2779726" y="0"/>
          <a:ext cx="4169589" cy="889351"/>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fr-BE" sz="1300" kern="1200" dirty="0"/>
            <a:t>Pfizer/</a:t>
          </a:r>
          <a:r>
            <a:rPr lang="fr-BE" sz="1300" kern="1200" dirty="0" err="1"/>
            <a:t>BioNTech</a:t>
          </a:r>
          <a:endParaRPr lang="fr-BE" sz="1300" kern="1200" dirty="0"/>
        </a:p>
        <a:p>
          <a:pPr marL="114300" lvl="1" indent="-114300" algn="l" defTabSz="577850">
            <a:lnSpc>
              <a:spcPct val="90000"/>
            </a:lnSpc>
            <a:spcBef>
              <a:spcPct val="0"/>
            </a:spcBef>
            <a:spcAft>
              <a:spcPct val="15000"/>
            </a:spcAft>
            <a:buChar char="•"/>
          </a:pPr>
          <a:r>
            <a:rPr lang="fr-BE" sz="1300" kern="1200" dirty="0" err="1"/>
            <a:t>Moderna</a:t>
          </a:r>
          <a:endParaRPr lang="fr-BE" sz="1300" kern="1200" dirty="0"/>
        </a:p>
        <a:p>
          <a:pPr marL="114300" lvl="1" indent="-114300" algn="l" defTabSz="577850">
            <a:lnSpc>
              <a:spcPct val="90000"/>
            </a:lnSpc>
            <a:spcBef>
              <a:spcPct val="0"/>
            </a:spcBef>
            <a:spcAft>
              <a:spcPct val="15000"/>
            </a:spcAft>
            <a:buChar char="•"/>
          </a:pPr>
          <a:r>
            <a:rPr lang="fr-BE" sz="1300" kern="1200" dirty="0" err="1"/>
            <a:t>Curevac</a:t>
          </a:r>
          <a:endParaRPr lang="fr-BE" sz="1300" kern="1200" dirty="0"/>
        </a:p>
      </dsp:txBody>
      <dsp:txXfrm>
        <a:off x="2779726" y="111169"/>
        <a:ext cx="3836082" cy="667013"/>
      </dsp:txXfrm>
    </dsp:sp>
    <dsp:sp modelId="{240F58D9-E34E-4FCD-80BF-42B26C077273}">
      <dsp:nvSpPr>
        <dsp:cNvPr id="0" name=""/>
        <dsp:cNvSpPr/>
      </dsp:nvSpPr>
      <dsp:spPr>
        <a:xfrm>
          <a:off x="0" y="0"/>
          <a:ext cx="2779726" cy="88935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BE" sz="2500" kern="1200" dirty="0"/>
            <a:t>Vaccins à ARN messager (ARNm)</a:t>
          </a:r>
        </a:p>
      </dsp:txBody>
      <dsp:txXfrm>
        <a:off x="43415" y="43415"/>
        <a:ext cx="2692896" cy="802521"/>
      </dsp:txXfrm>
    </dsp:sp>
    <dsp:sp modelId="{C3BC4FB5-1497-4AB9-A027-9E3CB7D9433F}">
      <dsp:nvSpPr>
        <dsp:cNvPr id="0" name=""/>
        <dsp:cNvSpPr/>
      </dsp:nvSpPr>
      <dsp:spPr>
        <a:xfrm>
          <a:off x="2779726" y="978286"/>
          <a:ext cx="4169589" cy="889351"/>
        </a:xfrm>
        <a:prstGeom prst="rightArrow">
          <a:avLst>
            <a:gd name="adj1" fmla="val 75000"/>
            <a:gd name="adj2" fmla="val 50000"/>
          </a:avLst>
        </a:prstGeom>
        <a:solidFill>
          <a:schemeClr val="accent4">
            <a:tint val="40000"/>
            <a:alpha val="90000"/>
            <a:hueOff val="5430963"/>
            <a:satOff val="-25622"/>
            <a:lumOff val="-925"/>
            <a:alphaOff val="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114300" lvl="1" indent="-114300" algn="l" defTabSz="577850">
            <a:lnSpc>
              <a:spcPct val="90000"/>
            </a:lnSpc>
            <a:spcBef>
              <a:spcPct val="0"/>
            </a:spcBef>
            <a:spcAft>
              <a:spcPct val="15000"/>
            </a:spcAft>
            <a:buChar char="•"/>
          </a:pPr>
          <a:r>
            <a:rPr lang="fr-BE" sz="1300" kern="1200" dirty="0"/>
            <a:t>Astra-Zeneca</a:t>
          </a:r>
        </a:p>
        <a:p>
          <a:pPr marL="114300" lvl="1" indent="-114300" algn="l" defTabSz="577850">
            <a:lnSpc>
              <a:spcPct val="90000"/>
            </a:lnSpc>
            <a:spcBef>
              <a:spcPct val="0"/>
            </a:spcBef>
            <a:spcAft>
              <a:spcPct val="15000"/>
            </a:spcAft>
            <a:buChar char="•"/>
          </a:pPr>
          <a:r>
            <a:rPr lang="fr-BE" sz="1300" kern="1200" dirty="0" err="1"/>
            <a:t>Johnson&amp;Johnson</a:t>
          </a:r>
          <a:r>
            <a:rPr lang="fr-BE" sz="1300" kern="1200" dirty="0"/>
            <a:t> (Janssen)</a:t>
          </a:r>
        </a:p>
      </dsp:txBody>
      <dsp:txXfrm>
        <a:off x="2779726" y="1089455"/>
        <a:ext cx="3836082" cy="667013"/>
      </dsp:txXfrm>
    </dsp:sp>
    <dsp:sp modelId="{7FE446B5-0570-4E8A-82F9-971867546A4C}">
      <dsp:nvSpPr>
        <dsp:cNvPr id="0" name=""/>
        <dsp:cNvSpPr/>
      </dsp:nvSpPr>
      <dsp:spPr>
        <a:xfrm>
          <a:off x="0" y="978286"/>
          <a:ext cx="2779726" cy="889351"/>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BE" sz="2500" kern="1200" dirty="0"/>
            <a:t>Vaccins à vecteur viral</a:t>
          </a:r>
        </a:p>
      </dsp:txBody>
      <dsp:txXfrm>
        <a:off x="43415" y="1021701"/>
        <a:ext cx="2692896" cy="802521"/>
      </dsp:txXfrm>
    </dsp:sp>
    <dsp:sp modelId="{0F3A4E6D-99D0-48A6-B622-FA493B39CE60}">
      <dsp:nvSpPr>
        <dsp:cNvPr id="0" name=""/>
        <dsp:cNvSpPr/>
      </dsp:nvSpPr>
      <dsp:spPr>
        <a:xfrm>
          <a:off x="2779726" y="1956572"/>
          <a:ext cx="4169589" cy="889351"/>
        </a:xfrm>
        <a:prstGeom prst="rightArrow">
          <a:avLst>
            <a:gd name="adj1" fmla="val 75000"/>
            <a:gd name="adj2" fmla="val 50000"/>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114300" lvl="1" indent="-114300" algn="l" defTabSz="577850">
            <a:lnSpc>
              <a:spcPct val="90000"/>
            </a:lnSpc>
            <a:spcBef>
              <a:spcPct val="0"/>
            </a:spcBef>
            <a:spcAft>
              <a:spcPct val="15000"/>
            </a:spcAft>
            <a:buChar char="•"/>
          </a:pPr>
          <a:r>
            <a:rPr lang="fr-BE" sz="1300" kern="1200" dirty="0"/>
            <a:t>Sanofi/GSK</a:t>
          </a:r>
        </a:p>
      </dsp:txBody>
      <dsp:txXfrm>
        <a:off x="2779726" y="2067741"/>
        <a:ext cx="3836082" cy="667013"/>
      </dsp:txXfrm>
    </dsp:sp>
    <dsp:sp modelId="{072366D4-17D6-4FFE-9D4C-C431F787619A}">
      <dsp:nvSpPr>
        <dsp:cNvPr id="0" name=""/>
        <dsp:cNvSpPr/>
      </dsp:nvSpPr>
      <dsp:spPr>
        <a:xfrm>
          <a:off x="0" y="1956572"/>
          <a:ext cx="2779726" cy="889351"/>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BE" sz="2500" kern="1200" dirty="0"/>
            <a:t>Protéines recombinantes</a:t>
          </a:r>
        </a:p>
      </dsp:txBody>
      <dsp:txXfrm>
        <a:off x="43415" y="1999987"/>
        <a:ext cx="2692896" cy="80252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6BE0C-7D59-EB45-AB86-920BBDFD8B1B}" type="datetimeFigureOut">
              <a:rPr lang="fr-FR" smtClean="0"/>
              <a:t>19/01/2021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DE35EF-816B-3843-ADDC-58F56D54D432}" type="slidenum">
              <a:rPr lang="fr-FR" smtClean="0"/>
              <a:t>‹N°›</a:t>
            </a:fld>
            <a:endParaRPr lang="fr-FR"/>
          </a:p>
        </p:txBody>
      </p:sp>
    </p:spTree>
    <p:extLst>
      <p:ext uri="{BB962C8B-B14F-4D97-AF65-F5344CB8AC3E}">
        <p14:creationId xmlns:p14="http://schemas.microsoft.com/office/powerpoint/2010/main" val="326430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CDE35EF-816B-3843-ADDC-58F56D54D432}" type="slidenum">
              <a:rPr lang="fr-FR" smtClean="0"/>
              <a:t>39</a:t>
            </a:fld>
            <a:endParaRPr lang="fr-FR"/>
          </a:p>
        </p:txBody>
      </p:sp>
    </p:spTree>
    <p:extLst>
      <p:ext uri="{BB962C8B-B14F-4D97-AF65-F5344CB8AC3E}">
        <p14:creationId xmlns:p14="http://schemas.microsoft.com/office/powerpoint/2010/main" val="301396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4CDE35EF-816B-3843-ADDC-58F56D54D432}" type="slidenum">
              <a:rPr lang="fr-FR" smtClean="0"/>
              <a:t>60</a:t>
            </a:fld>
            <a:endParaRPr lang="fr-FR"/>
          </a:p>
        </p:txBody>
      </p:sp>
    </p:spTree>
    <p:extLst>
      <p:ext uri="{BB962C8B-B14F-4D97-AF65-F5344CB8AC3E}">
        <p14:creationId xmlns:p14="http://schemas.microsoft.com/office/powerpoint/2010/main" val="84146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620BA3-E52F-D849-B259-7A280C3A7F2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BF7A42D-B76C-454C-A951-2DEB2E53BD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1275850-6FCB-4946-8705-57119BB03950}"/>
              </a:ext>
            </a:extLst>
          </p:cNvPr>
          <p:cNvSpPr>
            <a:spLocks noGrp="1"/>
          </p:cNvSpPr>
          <p:nvPr>
            <p:ph type="dt" sz="half" idx="10"/>
          </p:nvPr>
        </p:nvSpPr>
        <p:spPr/>
        <p:txBody>
          <a:bodyPr/>
          <a:lstStyle/>
          <a:p>
            <a:fld id="{C9532B88-DA42-6D42-B7E5-95B341BC4A68}" type="datetimeFigureOut">
              <a:rPr lang="fr-FR" smtClean="0"/>
              <a:t>19/01/2021</a:t>
            </a:fld>
            <a:endParaRPr lang="fr-FR"/>
          </a:p>
        </p:txBody>
      </p:sp>
      <p:sp>
        <p:nvSpPr>
          <p:cNvPr id="5" name="Espace réservé du pied de page 4">
            <a:extLst>
              <a:ext uri="{FF2B5EF4-FFF2-40B4-BE49-F238E27FC236}">
                <a16:creationId xmlns:a16="http://schemas.microsoft.com/office/drawing/2014/main" id="{E076A4AF-E221-C24F-9532-B2A96995BF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8684FF5-B234-1F48-A5CA-1C420C8F3991}"/>
              </a:ext>
            </a:extLst>
          </p:cNvPr>
          <p:cNvSpPr>
            <a:spLocks noGrp="1"/>
          </p:cNvSpPr>
          <p:nvPr>
            <p:ph type="sldNum" sz="quarter" idx="12"/>
          </p:nvPr>
        </p:nvSpPr>
        <p:spPr/>
        <p:txBody>
          <a:bodyPr/>
          <a:lstStyle/>
          <a:p>
            <a:fld id="{10653FF7-3FA1-BA4E-80CB-27854C58F81B}" type="slidenum">
              <a:rPr lang="fr-FR" smtClean="0"/>
              <a:t>‹N°›</a:t>
            </a:fld>
            <a:endParaRPr lang="fr-FR"/>
          </a:p>
        </p:txBody>
      </p:sp>
    </p:spTree>
    <p:extLst>
      <p:ext uri="{BB962C8B-B14F-4D97-AF65-F5344CB8AC3E}">
        <p14:creationId xmlns:p14="http://schemas.microsoft.com/office/powerpoint/2010/main" val="1997137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74C6B3-F1B1-2948-A3C4-807526313AC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4C72DD7-D5B8-6B47-B0C3-8ABC0999307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1673391-1AD1-FD4E-8C15-8E85A57DFF77}"/>
              </a:ext>
            </a:extLst>
          </p:cNvPr>
          <p:cNvSpPr>
            <a:spLocks noGrp="1"/>
          </p:cNvSpPr>
          <p:nvPr>
            <p:ph type="dt" sz="half" idx="10"/>
          </p:nvPr>
        </p:nvSpPr>
        <p:spPr/>
        <p:txBody>
          <a:bodyPr/>
          <a:lstStyle/>
          <a:p>
            <a:fld id="{C9532B88-DA42-6D42-B7E5-95B341BC4A68}" type="datetimeFigureOut">
              <a:rPr lang="fr-FR" smtClean="0"/>
              <a:t>19/01/2021</a:t>
            </a:fld>
            <a:endParaRPr lang="fr-FR"/>
          </a:p>
        </p:txBody>
      </p:sp>
      <p:sp>
        <p:nvSpPr>
          <p:cNvPr id="5" name="Espace réservé du pied de page 4">
            <a:extLst>
              <a:ext uri="{FF2B5EF4-FFF2-40B4-BE49-F238E27FC236}">
                <a16:creationId xmlns:a16="http://schemas.microsoft.com/office/drawing/2014/main" id="{80938259-482B-8346-A435-03C828E321D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51CB05-CFAE-204A-97DF-C5276D5F82DE}"/>
              </a:ext>
            </a:extLst>
          </p:cNvPr>
          <p:cNvSpPr>
            <a:spLocks noGrp="1"/>
          </p:cNvSpPr>
          <p:nvPr>
            <p:ph type="sldNum" sz="quarter" idx="12"/>
          </p:nvPr>
        </p:nvSpPr>
        <p:spPr/>
        <p:txBody>
          <a:bodyPr/>
          <a:lstStyle/>
          <a:p>
            <a:fld id="{10653FF7-3FA1-BA4E-80CB-27854C58F81B}" type="slidenum">
              <a:rPr lang="fr-FR" smtClean="0"/>
              <a:t>‹N°›</a:t>
            </a:fld>
            <a:endParaRPr lang="fr-FR"/>
          </a:p>
        </p:txBody>
      </p:sp>
    </p:spTree>
    <p:extLst>
      <p:ext uri="{BB962C8B-B14F-4D97-AF65-F5344CB8AC3E}">
        <p14:creationId xmlns:p14="http://schemas.microsoft.com/office/powerpoint/2010/main" val="825956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53D2E28-B273-404A-A91C-774A0DB0B3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0CBA5D9-5B8B-DA41-B4E1-DD480D7D34A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D47C12F-E65B-404E-9E58-6018A5BB52E5}"/>
              </a:ext>
            </a:extLst>
          </p:cNvPr>
          <p:cNvSpPr>
            <a:spLocks noGrp="1"/>
          </p:cNvSpPr>
          <p:nvPr>
            <p:ph type="dt" sz="half" idx="10"/>
          </p:nvPr>
        </p:nvSpPr>
        <p:spPr/>
        <p:txBody>
          <a:bodyPr/>
          <a:lstStyle/>
          <a:p>
            <a:fld id="{C9532B88-DA42-6D42-B7E5-95B341BC4A68}" type="datetimeFigureOut">
              <a:rPr lang="fr-FR" smtClean="0"/>
              <a:t>19/01/2021</a:t>
            </a:fld>
            <a:endParaRPr lang="fr-FR"/>
          </a:p>
        </p:txBody>
      </p:sp>
      <p:sp>
        <p:nvSpPr>
          <p:cNvPr id="5" name="Espace réservé du pied de page 4">
            <a:extLst>
              <a:ext uri="{FF2B5EF4-FFF2-40B4-BE49-F238E27FC236}">
                <a16:creationId xmlns:a16="http://schemas.microsoft.com/office/drawing/2014/main" id="{D0C794DF-EDC6-9E40-977B-7DA0C63235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0F1C8F9-486F-5D43-A359-5E4FF718A56E}"/>
              </a:ext>
            </a:extLst>
          </p:cNvPr>
          <p:cNvSpPr>
            <a:spLocks noGrp="1"/>
          </p:cNvSpPr>
          <p:nvPr>
            <p:ph type="sldNum" sz="quarter" idx="12"/>
          </p:nvPr>
        </p:nvSpPr>
        <p:spPr/>
        <p:txBody>
          <a:bodyPr/>
          <a:lstStyle/>
          <a:p>
            <a:fld id="{10653FF7-3FA1-BA4E-80CB-27854C58F81B}" type="slidenum">
              <a:rPr lang="fr-FR" smtClean="0"/>
              <a:t>‹N°›</a:t>
            </a:fld>
            <a:endParaRPr lang="fr-FR"/>
          </a:p>
        </p:txBody>
      </p:sp>
    </p:spTree>
    <p:extLst>
      <p:ext uri="{BB962C8B-B14F-4D97-AF65-F5344CB8AC3E}">
        <p14:creationId xmlns:p14="http://schemas.microsoft.com/office/powerpoint/2010/main" val="224756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6121E-8852-0E42-A6B8-F1AF2221236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99F5D20-ECBD-4349-B5E9-C2423D55B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F8DD324-0908-9E4D-9194-60D9FF170CA1}"/>
              </a:ext>
            </a:extLst>
          </p:cNvPr>
          <p:cNvSpPr>
            <a:spLocks noGrp="1"/>
          </p:cNvSpPr>
          <p:nvPr>
            <p:ph type="dt" sz="half" idx="10"/>
          </p:nvPr>
        </p:nvSpPr>
        <p:spPr/>
        <p:txBody>
          <a:bodyPr/>
          <a:lstStyle/>
          <a:p>
            <a:fld id="{0D0D0078-5818-F748-9D12-13C43482926E}" type="datetimeFigureOut">
              <a:rPr lang="fr-FR" smtClean="0"/>
              <a:t>19/01/2021</a:t>
            </a:fld>
            <a:endParaRPr lang="fr-FR"/>
          </a:p>
        </p:txBody>
      </p:sp>
      <p:sp>
        <p:nvSpPr>
          <p:cNvPr id="5" name="Espace réservé du pied de page 4">
            <a:extLst>
              <a:ext uri="{FF2B5EF4-FFF2-40B4-BE49-F238E27FC236}">
                <a16:creationId xmlns:a16="http://schemas.microsoft.com/office/drawing/2014/main" id="{0E469652-9C07-1A41-BC6A-B1BF807329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5E128BF-DA64-7F49-8903-041EBABD2B64}"/>
              </a:ext>
            </a:extLst>
          </p:cNvPr>
          <p:cNvSpPr>
            <a:spLocks noGrp="1"/>
          </p:cNvSpPr>
          <p:nvPr>
            <p:ph type="sldNum" sz="quarter" idx="12"/>
          </p:nvPr>
        </p:nvSpPr>
        <p:spPr/>
        <p:txBody>
          <a:bodyPr/>
          <a:lstStyle/>
          <a:p>
            <a:fld id="{D9916B0C-68FB-CB4C-8AAF-B2505DD7FB36}" type="slidenum">
              <a:rPr lang="fr-FR" smtClean="0"/>
              <a:t>‹N°›</a:t>
            </a:fld>
            <a:endParaRPr lang="fr-FR"/>
          </a:p>
        </p:txBody>
      </p:sp>
    </p:spTree>
    <p:extLst>
      <p:ext uri="{BB962C8B-B14F-4D97-AF65-F5344CB8AC3E}">
        <p14:creationId xmlns:p14="http://schemas.microsoft.com/office/powerpoint/2010/main" val="2815917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EFCCAB-C46D-6142-B962-8C2CF199E55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3DA8271-6808-C744-BBD2-73EA2121A43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F20837-3148-414D-B372-3165983A5E7D}"/>
              </a:ext>
            </a:extLst>
          </p:cNvPr>
          <p:cNvSpPr>
            <a:spLocks noGrp="1"/>
          </p:cNvSpPr>
          <p:nvPr>
            <p:ph type="dt" sz="half" idx="10"/>
          </p:nvPr>
        </p:nvSpPr>
        <p:spPr/>
        <p:txBody>
          <a:bodyPr/>
          <a:lstStyle/>
          <a:p>
            <a:fld id="{C9532B88-DA42-6D42-B7E5-95B341BC4A68}" type="datetimeFigureOut">
              <a:rPr lang="fr-FR" smtClean="0"/>
              <a:t>19/01/2021</a:t>
            </a:fld>
            <a:endParaRPr lang="fr-FR"/>
          </a:p>
        </p:txBody>
      </p:sp>
      <p:sp>
        <p:nvSpPr>
          <p:cNvPr id="5" name="Espace réservé du pied de page 4">
            <a:extLst>
              <a:ext uri="{FF2B5EF4-FFF2-40B4-BE49-F238E27FC236}">
                <a16:creationId xmlns:a16="http://schemas.microsoft.com/office/drawing/2014/main" id="{30AC9C4E-0B0F-D449-AEEE-26010AB75D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998996-F83F-9344-B97D-57764A62FD97}"/>
              </a:ext>
            </a:extLst>
          </p:cNvPr>
          <p:cNvSpPr>
            <a:spLocks noGrp="1"/>
          </p:cNvSpPr>
          <p:nvPr>
            <p:ph type="sldNum" sz="quarter" idx="12"/>
          </p:nvPr>
        </p:nvSpPr>
        <p:spPr/>
        <p:txBody>
          <a:bodyPr/>
          <a:lstStyle/>
          <a:p>
            <a:fld id="{10653FF7-3FA1-BA4E-80CB-27854C58F81B}" type="slidenum">
              <a:rPr lang="fr-FR" smtClean="0"/>
              <a:t>‹N°›</a:t>
            </a:fld>
            <a:endParaRPr lang="fr-FR"/>
          </a:p>
        </p:txBody>
      </p:sp>
    </p:spTree>
    <p:extLst>
      <p:ext uri="{BB962C8B-B14F-4D97-AF65-F5344CB8AC3E}">
        <p14:creationId xmlns:p14="http://schemas.microsoft.com/office/powerpoint/2010/main" val="1515955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54AB4B-898D-A04C-94E9-7C199AC1A0E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88C15A8-787E-4047-9AA6-60A4A42093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6FEB410-205A-9E44-BD2B-56D1047D7FC5}"/>
              </a:ext>
            </a:extLst>
          </p:cNvPr>
          <p:cNvSpPr>
            <a:spLocks noGrp="1"/>
          </p:cNvSpPr>
          <p:nvPr>
            <p:ph type="dt" sz="half" idx="10"/>
          </p:nvPr>
        </p:nvSpPr>
        <p:spPr/>
        <p:txBody>
          <a:bodyPr/>
          <a:lstStyle/>
          <a:p>
            <a:fld id="{C9532B88-DA42-6D42-B7E5-95B341BC4A68}" type="datetimeFigureOut">
              <a:rPr lang="fr-FR" smtClean="0"/>
              <a:t>19/01/2021</a:t>
            </a:fld>
            <a:endParaRPr lang="fr-FR"/>
          </a:p>
        </p:txBody>
      </p:sp>
      <p:sp>
        <p:nvSpPr>
          <p:cNvPr id="5" name="Espace réservé du pied de page 4">
            <a:extLst>
              <a:ext uri="{FF2B5EF4-FFF2-40B4-BE49-F238E27FC236}">
                <a16:creationId xmlns:a16="http://schemas.microsoft.com/office/drawing/2014/main" id="{482CEB13-37B0-3B49-BE12-60A6B2928D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51A3329-1807-AA47-AFF1-642C6D1FC759}"/>
              </a:ext>
            </a:extLst>
          </p:cNvPr>
          <p:cNvSpPr>
            <a:spLocks noGrp="1"/>
          </p:cNvSpPr>
          <p:nvPr>
            <p:ph type="sldNum" sz="quarter" idx="12"/>
          </p:nvPr>
        </p:nvSpPr>
        <p:spPr/>
        <p:txBody>
          <a:bodyPr/>
          <a:lstStyle/>
          <a:p>
            <a:fld id="{10653FF7-3FA1-BA4E-80CB-27854C58F81B}" type="slidenum">
              <a:rPr lang="fr-FR" smtClean="0"/>
              <a:t>‹N°›</a:t>
            </a:fld>
            <a:endParaRPr lang="fr-FR"/>
          </a:p>
        </p:txBody>
      </p:sp>
    </p:spTree>
    <p:extLst>
      <p:ext uri="{BB962C8B-B14F-4D97-AF65-F5344CB8AC3E}">
        <p14:creationId xmlns:p14="http://schemas.microsoft.com/office/powerpoint/2010/main" val="116128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CC9DDF-99E9-CF4E-896D-6B55ADF96DE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71E48C6-C5AF-064A-8A07-C669346EFE6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C7ED0D7-8378-484C-AB9E-1B1F5FD27C6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83A693B-78CA-3E45-BA70-147EBEA71238}"/>
              </a:ext>
            </a:extLst>
          </p:cNvPr>
          <p:cNvSpPr>
            <a:spLocks noGrp="1"/>
          </p:cNvSpPr>
          <p:nvPr>
            <p:ph type="dt" sz="half" idx="10"/>
          </p:nvPr>
        </p:nvSpPr>
        <p:spPr/>
        <p:txBody>
          <a:bodyPr/>
          <a:lstStyle/>
          <a:p>
            <a:fld id="{C9532B88-DA42-6D42-B7E5-95B341BC4A68}" type="datetimeFigureOut">
              <a:rPr lang="fr-FR" smtClean="0"/>
              <a:t>19/01/2021</a:t>
            </a:fld>
            <a:endParaRPr lang="fr-FR"/>
          </a:p>
        </p:txBody>
      </p:sp>
      <p:sp>
        <p:nvSpPr>
          <p:cNvPr id="6" name="Espace réservé du pied de page 5">
            <a:extLst>
              <a:ext uri="{FF2B5EF4-FFF2-40B4-BE49-F238E27FC236}">
                <a16:creationId xmlns:a16="http://schemas.microsoft.com/office/drawing/2014/main" id="{0F764C07-82D0-FD46-B32B-7A4CD8466C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E2630FC-53D5-7145-A095-3F7EA284EDD0}"/>
              </a:ext>
            </a:extLst>
          </p:cNvPr>
          <p:cNvSpPr>
            <a:spLocks noGrp="1"/>
          </p:cNvSpPr>
          <p:nvPr>
            <p:ph type="sldNum" sz="quarter" idx="12"/>
          </p:nvPr>
        </p:nvSpPr>
        <p:spPr/>
        <p:txBody>
          <a:bodyPr/>
          <a:lstStyle/>
          <a:p>
            <a:fld id="{10653FF7-3FA1-BA4E-80CB-27854C58F81B}" type="slidenum">
              <a:rPr lang="fr-FR" smtClean="0"/>
              <a:t>‹N°›</a:t>
            </a:fld>
            <a:endParaRPr lang="fr-FR"/>
          </a:p>
        </p:txBody>
      </p:sp>
    </p:spTree>
    <p:extLst>
      <p:ext uri="{BB962C8B-B14F-4D97-AF65-F5344CB8AC3E}">
        <p14:creationId xmlns:p14="http://schemas.microsoft.com/office/powerpoint/2010/main" val="1992063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43E05C-5679-7144-9539-774CD911A2D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BA7C7E2-A094-C543-B0DE-5258A2059C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F3B7A6C-B20F-1D4B-92C4-AE240DA0530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DB005A5-7808-BB42-A3C3-7B13D0FE95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F7689FF-2902-ED49-A3FD-029D7F3BAF3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53CFC90-863D-A64B-B97B-7230BF6A6806}"/>
              </a:ext>
            </a:extLst>
          </p:cNvPr>
          <p:cNvSpPr>
            <a:spLocks noGrp="1"/>
          </p:cNvSpPr>
          <p:nvPr>
            <p:ph type="dt" sz="half" idx="10"/>
          </p:nvPr>
        </p:nvSpPr>
        <p:spPr/>
        <p:txBody>
          <a:bodyPr/>
          <a:lstStyle/>
          <a:p>
            <a:fld id="{C9532B88-DA42-6D42-B7E5-95B341BC4A68}" type="datetimeFigureOut">
              <a:rPr lang="fr-FR" smtClean="0"/>
              <a:t>19/01/2021</a:t>
            </a:fld>
            <a:endParaRPr lang="fr-FR"/>
          </a:p>
        </p:txBody>
      </p:sp>
      <p:sp>
        <p:nvSpPr>
          <p:cNvPr id="8" name="Espace réservé du pied de page 7">
            <a:extLst>
              <a:ext uri="{FF2B5EF4-FFF2-40B4-BE49-F238E27FC236}">
                <a16:creationId xmlns:a16="http://schemas.microsoft.com/office/drawing/2014/main" id="{687682B7-A106-B849-96D1-C55D552DB27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75D0AB0-CCB9-0447-B298-6DF2556CE47E}"/>
              </a:ext>
            </a:extLst>
          </p:cNvPr>
          <p:cNvSpPr>
            <a:spLocks noGrp="1"/>
          </p:cNvSpPr>
          <p:nvPr>
            <p:ph type="sldNum" sz="quarter" idx="12"/>
          </p:nvPr>
        </p:nvSpPr>
        <p:spPr/>
        <p:txBody>
          <a:bodyPr/>
          <a:lstStyle/>
          <a:p>
            <a:fld id="{10653FF7-3FA1-BA4E-80CB-27854C58F81B}" type="slidenum">
              <a:rPr lang="fr-FR" smtClean="0"/>
              <a:t>‹N°›</a:t>
            </a:fld>
            <a:endParaRPr lang="fr-FR"/>
          </a:p>
        </p:txBody>
      </p:sp>
    </p:spTree>
    <p:extLst>
      <p:ext uri="{BB962C8B-B14F-4D97-AF65-F5344CB8AC3E}">
        <p14:creationId xmlns:p14="http://schemas.microsoft.com/office/powerpoint/2010/main" val="3843901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FC1C72-56F2-E140-8F56-F5576D72CF9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7068956-040A-C347-93CE-53FBDA6D4559}"/>
              </a:ext>
            </a:extLst>
          </p:cNvPr>
          <p:cNvSpPr>
            <a:spLocks noGrp="1"/>
          </p:cNvSpPr>
          <p:nvPr>
            <p:ph type="dt" sz="half" idx="10"/>
          </p:nvPr>
        </p:nvSpPr>
        <p:spPr/>
        <p:txBody>
          <a:bodyPr/>
          <a:lstStyle/>
          <a:p>
            <a:fld id="{C9532B88-DA42-6D42-B7E5-95B341BC4A68}" type="datetimeFigureOut">
              <a:rPr lang="fr-FR" smtClean="0"/>
              <a:t>19/01/2021</a:t>
            </a:fld>
            <a:endParaRPr lang="fr-FR"/>
          </a:p>
        </p:txBody>
      </p:sp>
      <p:sp>
        <p:nvSpPr>
          <p:cNvPr id="4" name="Espace réservé du pied de page 3">
            <a:extLst>
              <a:ext uri="{FF2B5EF4-FFF2-40B4-BE49-F238E27FC236}">
                <a16:creationId xmlns:a16="http://schemas.microsoft.com/office/drawing/2014/main" id="{729CD072-E3B8-C34B-B7CD-1D39060CCAC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EB557C7-DBB8-304F-B562-23AE03014AA4}"/>
              </a:ext>
            </a:extLst>
          </p:cNvPr>
          <p:cNvSpPr>
            <a:spLocks noGrp="1"/>
          </p:cNvSpPr>
          <p:nvPr>
            <p:ph type="sldNum" sz="quarter" idx="12"/>
          </p:nvPr>
        </p:nvSpPr>
        <p:spPr/>
        <p:txBody>
          <a:bodyPr/>
          <a:lstStyle/>
          <a:p>
            <a:fld id="{10653FF7-3FA1-BA4E-80CB-27854C58F81B}" type="slidenum">
              <a:rPr lang="fr-FR" smtClean="0"/>
              <a:t>‹N°›</a:t>
            </a:fld>
            <a:endParaRPr lang="fr-FR"/>
          </a:p>
        </p:txBody>
      </p:sp>
    </p:spTree>
    <p:extLst>
      <p:ext uri="{BB962C8B-B14F-4D97-AF65-F5344CB8AC3E}">
        <p14:creationId xmlns:p14="http://schemas.microsoft.com/office/powerpoint/2010/main" val="3906235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3C5D89C-6979-2C4B-AFA0-5E2A3E1855F5}"/>
              </a:ext>
            </a:extLst>
          </p:cNvPr>
          <p:cNvSpPr>
            <a:spLocks noGrp="1"/>
          </p:cNvSpPr>
          <p:nvPr>
            <p:ph type="dt" sz="half" idx="10"/>
          </p:nvPr>
        </p:nvSpPr>
        <p:spPr/>
        <p:txBody>
          <a:bodyPr/>
          <a:lstStyle/>
          <a:p>
            <a:fld id="{C9532B88-DA42-6D42-B7E5-95B341BC4A68}" type="datetimeFigureOut">
              <a:rPr lang="fr-FR" smtClean="0"/>
              <a:t>19/01/2021</a:t>
            </a:fld>
            <a:endParaRPr lang="fr-FR"/>
          </a:p>
        </p:txBody>
      </p:sp>
      <p:sp>
        <p:nvSpPr>
          <p:cNvPr id="3" name="Espace réservé du pied de page 2">
            <a:extLst>
              <a:ext uri="{FF2B5EF4-FFF2-40B4-BE49-F238E27FC236}">
                <a16:creationId xmlns:a16="http://schemas.microsoft.com/office/drawing/2014/main" id="{AC5B93DA-277D-3D45-861A-E78FBB02C66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B3DA4A1-A5F4-2A48-A380-641C5A7505EE}"/>
              </a:ext>
            </a:extLst>
          </p:cNvPr>
          <p:cNvSpPr>
            <a:spLocks noGrp="1"/>
          </p:cNvSpPr>
          <p:nvPr>
            <p:ph type="sldNum" sz="quarter" idx="12"/>
          </p:nvPr>
        </p:nvSpPr>
        <p:spPr/>
        <p:txBody>
          <a:bodyPr/>
          <a:lstStyle/>
          <a:p>
            <a:fld id="{10653FF7-3FA1-BA4E-80CB-27854C58F81B}" type="slidenum">
              <a:rPr lang="fr-FR" smtClean="0"/>
              <a:t>‹N°›</a:t>
            </a:fld>
            <a:endParaRPr lang="fr-FR"/>
          </a:p>
        </p:txBody>
      </p:sp>
    </p:spTree>
    <p:extLst>
      <p:ext uri="{BB962C8B-B14F-4D97-AF65-F5344CB8AC3E}">
        <p14:creationId xmlns:p14="http://schemas.microsoft.com/office/powerpoint/2010/main" val="1180361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2F5C2-D5E4-994D-8E06-7E7DB9C5318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10AFFB2-6096-EA40-9AEF-7ACA659E9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308C85C-4759-E140-B08F-6269E2B65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B608866-F666-634A-A83D-F8813C82A01A}"/>
              </a:ext>
            </a:extLst>
          </p:cNvPr>
          <p:cNvSpPr>
            <a:spLocks noGrp="1"/>
          </p:cNvSpPr>
          <p:nvPr>
            <p:ph type="dt" sz="half" idx="10"/>
          </p:nvPr>
        </p:nvSpPr>
        <p:spPr/>
        <p:txBody>
          <a:bodyPr/>
          <a:lstStyle/>
          <a:p>
            <a:fld id="{C9532B88-DA42-6D42-B7E5-95B341BC4A68}" type="datetimeFigureOut">
              <a:rPr lang="fr-FR" smtClean="0"/>
              <a:t>19/01/2021</a:t>
            </a:fld>
            <a:endParaRPr lang="fr-FR"/>
          </a:p>
        </p:txBody>
      </p:sp>
      <p:sp>
        <p:nvSpPr>
          <p:cNvPr id="6" name="Espace réservé du pied de page 5">
            <a:extLst>
              <a:ext uri="{FF2B5EF4-FFF2-40B4-BE49-F238E27FC236}">
                <a16:creationId xmlns:a16="http://schemas.microsoft.com/office/drawing/2014/main" id="{C4B89DA0-37CA-C945-8AC0-5B5505F92C2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988AA1C-F603-AF4D-B0F2-EA16B6AE63CA}"/>
              </a:ext>
            </a:extLst>
          </p:cNvPr>
          <p:cNvSpPr>
            <a:spLocks noGrp="1"/>
          </p:cNvSpPr>
          <p:nvPr>
            <p:ph type="sldNum" sz="quarter" idx="12"/>
          </p:nvPr>
        </p:nvSpPr>
        <p:spPr/>
        <p:txBody>
          <a:bodyPr/>
          <a:lstStyle/>
          <a:p>
            <a:fld id="{10653FF7-3FA1-BA4E-80CB-27854C58F81B}" type="slidenum">
              <a:rPr lang="fr-FR" smtClean="0"/>
              <a:t>‹N°›</a:t>
            </a:fld>
            <a:endParaRPr lang="fr-FR"/>
          </a:p>
        </p:txBody>
      </p:sp>
    </p:spTree>
    <p:extLst>
      <p:ext uri="{BB962C8B-B14F-4D97-AF65-F5344CB8AC3E}">
        <p14:creationId xmlns:p14="http://schemas.microsoft.com/office/powerpoint/2010/main" val="2990863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6A0227-826F-464E-A000-7C19EE20420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DE00B5D-DA41-AF4C-82AB-F0F3F9713B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22DECB4-904F-E94B-AF56-405467106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3F74A8E-59FC-AB45-8581-9EF285FDDE23}"/>
              </a:ext>
            </a:extLst>
          </p:cNvPr>
          <p:cNvSpPr>
            <a:spLocks noGrp="1"/>
          </p:cNvSpPr>
          <p:nvPr>
            <p:ph type="dt" sz="half" idx="10"/>
          </p:nvPr>
        </p:nvSpPr>
        <p:spPr/>
        <p:txBody>
          <a:bodyPr/>
          <a:lstStyle/>
          <a:p>
            <a:fld id="{C9532B88-DA42-6D42-B7E5-95B341BC4A68}" type="datetimeFigureOut">
              <a:rPr lang="fr-FR" smtClean="0"/>
              <a:t>19/01/2021</a:t>
            </a:fld>
            <a:endParaRPr lang="fr-FR"/>
          </a:p>
        </p:txBody>
      </p:sp>
      <p:sp>
        <p:nvSpPr>
          <p:cNvPr id="6" name="Espace réservé du pied de page 5">
            <a:extLst>
              <a:ext uri="{FF2B5EF4-FFF2-40B4-BE49-F238E27FC236}">
                <a16:creationId xmlns:a16="http://schemas.microsoft.com/office/drawing/2014/main" id="{0425A20B-C544-5741-AF6D-16884B4773F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EF3940D-0C6D-8A47-BE68-8F9B443358C7}"/>
              </a:ext>
            </a:extLst>
          </p:cNvPr>
          <p:cNvSpPr>
            <a:spLocks noGrp="1"/>
          </p:cNvSpPr>
          <p:nvPr>
            <p:ph type="sldNum" sz="quarter" idx="12"/>
          </p:nvPr>
        </p:nvSpPr>
        <p:spPr/>
        <p:txBody>
          <a:bodyPr/>
          <a:lstStyle/>
          <a:p>
            <a:fld id="{10653FF7-3FA1-BA4E-80CB-27854C58F81B}" type="slidenum">
              <a:rPr lang="fr-FR" smtClean="0"/>
              <a:t>‹N°›</a:t>
            </a:fld>
            <a:endParaRPr lang="fr-FR"/>
          </a:p>
        </p:txBody>
      </p:sp>
    </p:spTree>
    <p:extLst>
      <p:ext uri="{BB962C8B-B14F-4D97-AF65-F5344CB8AC3E}">
        <p14:creationId xmlns:p14="http://schemas.microsoft.com/office/powerpoint/2010/main" val="4067036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5E80425-49C1-654F-9B66-C5754BCA7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3A329B3-CDF1-7343-AE69-4B72BFE27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A47AF8-F671-7446-9514-FF8D4CF08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32B88-DA42-6D42-B7E5-95B341BC4A68}" type="datetimeFigureOut">
              <a:rPr lang="fr-FR" smtClean="0"/>
              <a:t>19/01/2021</a:t>
            </a:fld>
            <a:endParaRPr lang="fr-FR"/>
          </a:p>
        </p:txBody>
      </p:sp>
      <p:sp>
        <p:nvSpPr>
          <p:cNvPr id="5" name="Espace réservé du pied de page 4">
            <a:extLst>
              <a:ext uri="{FF2B5EF4-FFF2-40B4-BE49-F238E27FC236}">
                <a16:creationId xmlns:a16="http://schemas.microsoft.com/office/drawing/2014/main" id="{4B7BD732-AD9D-2D4C-ACF4-C5F4608767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3135140-E5CA-B746-941C-2A024F89B5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53FF7-3FA1-BA4E-80CB-27854C58F81B}" type="slidenum">
              <a:rPr lang="fr-FR" smtClean="0"/>
              <a:t>‹N°›</a:t>
            </a:fld>
            <a:endParaRPr lang="fr-FR"/>
          </a:p>
        </p:txBody>
      </p:sp>
    </p:spTree>
    <p:extLst>
      <p:ext uri="{BB962C8B-B14F-4D97-AF65-F5344CB8AC3E}">
        <p14:creationId xmlns:p14="http://schemas.microsoft.com/office/powerpoint/2010/main" val="2526957700"/>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80CBF15-08E0-314A-92F3-62EF7DE89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A9F05BE-20B2-C142-B760-A453A0911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269A710-8028-194E-8FEC-765EE516D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0D0078-5818-F748-9D12-13C43482926E}" type="datetimeFigureOut">
              <a:rPr lang="fr-FR" smtClean="0"/>
              <a:t>19/01/2021</a:t>
            </a:fld>
            <a:endParaRPr lang="fr-FR"/>
          </a:p>
        </p:txBody>
      </p:sp>
      <p:sp>
        <p:nvSpPr>
          <p:cNvPr id="5" name="Espace réservé du pied de page 4">
            <a:extLst>
              <a:ext uri="{FF2B5EF4-FFF2-40B4-BE49-F238E27FC236}">
                <a16:creationId xmlns:a16="http://schemas.microsoft.com/office/drawing/2014/main" id="{6DF02AC6-D776-5B46-BF99-45DB90B25D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FD5CDB2-19FD-9F46-8BB1-60C1E4067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916B0C-68FB-CB4C-8AAF-B2505DD7FB36}" type="slidenum">
              <a:rPr lang="fr-FR" smtClean="0"/>
              <a:t>‹N°›</a:t>
            </a:fld>
            <a:endParaRPr lang="fr-FR"/>
          </a:p>
        </p:txBody>
      </p:sp>
    </p:spTree>
    <p:extLst>
      <p:ext uri="{BB962C8B-B14F-4D97-AF65-F5344CB8AC3E}">
        <p14:creationId xmlns:p14="http://schemas.microsoft.com/office/powerpoint/2010/main" val="1667517676"/>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eoswetenschap.eu/gezondheid/kan-de-spaanse-griep-100-jaar-na-de-beruchte-pandemie-opnieuw-toeslaan" TargetMode="External"/><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tiff"/><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tiff"/></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69.jpe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8" Type="http://schemas.openxmlformats.org/officeDocument/2006/relationships/hyperlink" Target="https://coronavirus.jhu.edu/map.html"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hyperlink" Target="https://covid.aviq.be/fr/faq-vaccination" TargetMode="External"/><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covid.aviq.be/fr/vaccination-covid-19-informations-destination-des-professionnels#Videospedagogiques" TargetMode="External"/><Relationship Id="rId5" Type="http://schemas.openxmlformats.org/officeDocument/2006/relationships/hyperlink" Target="https://covid.aviq.be/fr/vaccination-covid-19-informations-destination-des-professionnels#Ressources" TargetMode="External"/><Relationship Id="rId4" Type="http://schemas.openxmlformats.org/officeDocument/2006/relationships/hyperlink" Target="https://covid.aviq.be/fr/vaccination-covid-19-informations-destination-des-professionnels#Webinaires"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0049C3-A834-4FD6-B6A5-3A4D0AF356B6}"/>
              </a:ext>
            </a:extLst>
          </p:cNvPr>
          <p:cNvSpPr>
            <a:spLocks noGrp="1"/>
          </p:cNvSpPr>
          <p:nvPr>
            <p:ph type="title"/>
          </p:nvPr>
        </p:nvSpPr>
        <p:spPr/>
        <p:txBody>
          <a:bodyPr/>
          <a:lstStyle/>
          <a:p>
            <a:endParaRPr lang="fr-BE" dirty="0"/>
          </a:p>
        </p:txBody>
      </p:sp>
      <p:sp>
        <p:nvSpPr>
          <p:cNvPr id="3" name="Espace réservé du contenu 2">
            <a:extLst>
              <a:ext uri="{FF2B5EF4-FFF2-40B4-BE49-F238E27FC236}">
                <a16:creationId xmlns:a16="http://schemas.microsoft.com/office/drawing/2014/main" id="{DA472BE1-1A5D-4EA2-8079-D41F935ED460}"/>
              </a:ext>
            </a:extLst>
          </p:cNvPr>
          <p:cNvSpPr>
            <a:spLocks noGrp="1"/>
          </p:cNvSpPr>
          <p:nvPr>
            <p:ph idx="1"/>
          </p:nvPr>
        </p:nvSpPr>
        <p:spPr/>
        <p:txBody>
          <a:bodyPr/>
          <a:lstStyle/>
          <a:p>
            <a:endParaRPr lang="fr-BE"/>
          </a:p>
        </p:txBody>
      </p:sp>
      <p:pic>
        <p:nvPicPr>
          <p:cNvPr id="4" name="Image 3">
            <a:extLst>
              <a:ext uri="{FF2B5EF4-FFF2-40B4-BE49-F238E27FC236}">
                <a16:creationId xmlns:a16="http://schemas.microsoft.com/office/drawing/2014/main" id="{CD214373-B233-4250-AC1B-F66AD63EE614}"/>
              </a:ext>
            </a:extLst>
          </p:cNvPr>
          <p:cNvPicPr>
            <a:picLocks noChangeAspect="1"/>
          </p:cNvPicPr>
          <p:nvPr/>
        </p:nvPicPr>
        <p:blipFill>
          <a:blip r:embed="rId2"/>
          <a:srcRect/>
          <a:stretch/>
        </p:blipFill>
        <p:spPr>
          <a:xfrm>
            <a:off x="2975" y="3347"/>
            <a:ext cx="12186049" cy="6854653"/>
          </a:xfrm>
          <a:prstGeom prst="rect">
            <a:avLst/>
          </a:prstGeom>
        </p:spPr>
      </p:pic>
      <p:sp>
        <p:nvSpPr>
          <p:cNvPr id="6" name="ZoneTexte 5">
            <a:extLst>
              <a:ext uri="{FF2B5EF4-FFF2-40B4-BE49-F238E27FC236}">
                <a16:creationId xmlns:a16="http://schemas.microsoft.com/office/drawing/2014/main" id="{7A39CF03-E561-46F3-B00C-A0214646D2F6}"/>
              </a:ext>
            </a:extLst>
          </p:cNvPr>
          <p:cNvSpPr txBox="1"/>
          <p:nvPr/>
        </p:nvSpPr>
        <p:spPr>
          <a:xfrm>
            <a:off x="1732003" y="1061016"/>
            <a:ext cx="8727989" cy="923330"/>
          </a:xfrm>
          <a:prstGeom prst="rect">
            <a:avLst/>
          </a:prstGeom>
          <a:noFill/>
        </p:spPr>
        <p:txBody>
          <a:bodyPr wrap="square" rtlCol="0">
            <a:spAutoFit/>
          </a:bodyPr>
          <a:lstStyle/>
          <a:p>
            <a:pPr algn="ctr"/>
            <a:r>
              <a:rPr lang="fr-BE" sz="5400" dirty="0"/>
              <a:t>Vaccination contre la Covid-19</a:t>
            </a:r>
          </a:p>
        </p:txBody>
      </p:sp>
      <p:sp>
        <p:nvSpPr>
          <p:cNvPr id="7" name="Rectangle 6">
            <a:extLst>
              <a:ext uri="{FF2B5EF4-FFF2-40B4-BE49-F238E27FC236}">
                <a16:creationId xmlns:a16="http://schemas.microsoft.com/office/drawing/2014/main" id="{7E74D0CB-A6EF-4917-9D32-C70CCE75866D}"/>
              </a:ext>
            </a:extLst>
          </p:cNvPr>
          <p:cNvSpPr/>
          <p:nvPr/>
        </p:nvSpPr>
        <p:spPr>
          <a:xfrm>
            <a:off x="1931770" y="2416114"/>
            <a:ext cx="8328453" cy="830997"/>
          </a:xfrm>
          <a:prstGeom prst="rect">
            <a:avLst/>
          </a:prstGeom>
        </p:spPr>
        <p:txBody>
          <a:bodyPr wrap="square">
            <a:spAutoFit/>
          </a:bodyPr>
          <a:lstStyle/>
          <a:p>
            <a:pPr algn="ctr"/>
            <a:r>
              <a:rPr lang="fr-BE" sz="2400" i="1" dirty="0"/>
              <a:t>« Tout ce que vous avez toujours voulu savoir sur les vaccins </a:t>
            </a:r>
            <a:r>
              <a:rPr lang="fr-BE" sz="2400" i="1" dirty="0" err="1"/>
              <a:t>mRNA</a:t>
            </a:r>
            <a:r>
              <a:rPr lang="fr-BE" sz="2400" i="1" dirty="0"/>
              <a:t> contre la COVID-19 sans jamais oser le demander »</a:t>
            </a:r>
          </a:p>
        </p:txBody>
      </p:sp>
      <p:sp>
        <p:nvSpPr>
          <p:cNvPr id="8" name="Rectangle 7">
            <a:extLst>
              <a:ext uri="{FF2B5EF4-FFF2-40B4-BE49-F238E27FC236}">
                <a16:creationId xmlns:a16="http://schemas.microsoft.com/office/drawing/2014/main" id="{C29DC932-EDB4-48B2-85DD-57E3CA581DBC}"/>
              </a:ext>
            </a:extLst>
          </p:cNvPr>
          <p:cNvSpPr/>
          <p:nvPr/>
        </p:nvSpPr>
        <p:spPr>
          <a:xfrm>
            <a:off x="3047999" y="4001294"/>
            <a:ext cx="6096000" cy="1323439"/>
          </a:xfrm>
          <a:prstGeom prst="rect">
            <a:avLst/>
          </a:prstGeom>
        </p:spPr>
        <p:txBody>
          <a:bodyPr>
            <a:spAutoFit/>
          </a:bodyPr>
          <a:lstStyle/>
          <a:p>
            <a:pPr algn="ctr"/>
            <a:r>
              <a:rPr lang="fr-BE" sz="2000" b="1" dirty="0"/>
              <a:t>Présentation en accès libre à destination </a:t>
            </a:r>
          </a:p>
          <a:p>
            <a:pPr algn="ctr"/>
            <a:r>
              <a:rPr lang="fr-BE" sz="2000" b="1" dirty="0"/>
              <a:t>des professionnels de la santé</a:t>
            </a:r>
          </a:p>
          <a:p>
            <a:pPr algn="ctr"/>
            <a:endParaRPr lang="fr-BE" sz="2000" b="1" dirty="0"/>
          </a:p>
          <a:p>
            <a:pPr algn="ctr"/>
            <a:endParaRPr lang="fr-BE" sz="2000" b="1" dirty="0"/>
          </a:p>
        </p:txBody>
      </p:sp>
      <p:pic>
        <p:nvPicPr>
          <p:cNvPr id="13" name="Image 12">
            <a:extLst>
              <a:ext uri="{FF2B5EF4-FFF2-40B4-BE49-F238E27FC236}">
                <a16:creationId xmlns:a16="http://schemas.microsoft.com/office/drawing/2014/main" id="{C81E43C0-8C53-4DCB-9BF5-D0E45ADB2BF7}"/>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690169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graphicFrame>
        <p:nvGraphicFramePr>
          <p:cNvPr id="3" name="Diagramme 2">
            <a:extLst>
              <a:ext uri="{FF2B5EF4-FFF2-40B4-BE49-F238E27FC236}">
                <a16:creationId xmlns:a16="http://schemas.microsoft.com/office/drawing/2014/main" id="{C3F34ED8-F53B-4AFB-AA61-CBC9E015D405}"/>
              </a:ext>
            </a:extLst>
          </p:cNvPr>
          <p:cNvGraphicFramePr/>
          <p:nvPr>
            <p:extLst>
              <p:ext uri="{D42A27DB-BD31-4B8C-83A1-F6EECF244321}">
                <p14:modId xmlns:p14="http://schemas.microsoft.com/office/powerpoint/2010/main" val="440093103"/>
              </p:ext>
            </p:extLst>
          </p:nvPr>
        </p:nvGraphicFramePr>
        <p:xfrm>
          <a:off x="970005" y="296562"/>
          <a:ext cx="9607379" cy="4720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a:extLst>
              <a:ext uri="{FF2B5EF4-FFF2-40B4-BE49-F238E27FC236}">
                <a16:creationId xmlns:a16="http://schemas.microsoft.com/office/drawing/2014/main" id="{41A5682E-DF6E-4425-B2E7-B6B3A6258B41}"/>
              </a:ext>
            </a:extLst>
          </p:cNvPr>
          <p:cNvPicPr>
            <a:picLocks noChangeAspect="1"/>
          </p:cNvPicPr>
          <p:nvPr/>
        </p:nvPicPr>
        <p:blipFill>
          <a:blip r:embed="rId8"/>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78072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4" name="ZoneTexte 2">
            <a:extLst>
              <a:ext uri="{FF2B5EF4-FFF2-40B4-BE49-F238E27FC236}">
                <a16:creationId xmlns:a16="http://schemas.microsoft.com/office/drawing/2014/main" id="{F76C9C22-EEDA-4862-AB08-710B1C3D1422}"/>
              </a:ext>
            </a:extLst>
          </p:cNvPr>
          <p:cNvSpPr txBox="1">
            <a:spLocks noChangeArrowheads="1"/>
          </p:cNvSpPr>
          <p:nvPr/>
        </p:nvSpPr>
        <p:spPr bwMode="auto">
          <a:xfrm>
            <a:off x="160638" y="260350"/>
            <a:ext cx="11714206"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BE" altLang="fr-FR" b="1" dirty="0">
                <a:solidFill>
                  <a:schemeClr val="accent1"/>
                </a:solidFill>
                <a:latin typeface="+mn-lt"/>
              </a:rPr>
              <a:t>Les maladies les plus léthales ne sont pas </a:t>
            </a:r>
          </a:p>
          <a:p>
            <a:pPr algn="ctr">
              <a:spcBef>
                <a:spcPct val="0"/>
              </a:spcBef>
              <a:buFontTx/>
              <a:buNone/>
            </a:pPr>
            <a:r>
              <a:rPr lang="fr-BE" altLang="fr-FR" b="1" dirty="0">
                <a:solidFill>
                  <a:schemeClr val="accent1"/>
                </a:solidFill>
                <a:latin typeface="+mn-lt"/>
              </a:rPr>
              <a:t>nécessairement celles qui tuent le plus</a:t>
            </a:r>
          </a:p>
          <a:p>
            <a:pPr algn="ctr">
              <a:spcBef>
                <a:spcPct val="0"/>
              </a:spcBef>
              <a:buFontTx/>
              <a:buNone/>
            </a:pPr>
            <a:r>
              <a:rPr lang="fr-BE" altLang="fr-FR" sz="2200" dirty="0">
                <a:latin typeface="+mn-lt"/>
              </a:rPr>
              <a:t>L’exemple de l’épidémie de grippe espagnole (1918) et la maladie d’Ebola (épidémie en cours)</a:t>
            </a:r>
          </a:p>
        </p:txBody>
      </p:sp>
      <p:sp>
        <p:nvSpPr>
          <p:cNvPr id="6" name="Rectangle 1">
            <a:extLst>
              <a:ext uri="{FF2B5EF4-FFF2-40B4-BE49-F238E27FC236}">
                <a16:creationId xmlns:a16="http://schemas.microsoft.com/office/drawing/2014/main" id="{D8ED22E4-AE88-4C4D-AB4C-D40379B74DFB}"/>
              </a:ext>
            </a:extLst>
          </p:cNvPr>
          <p:cNvSpPr>
            <a:spLocks noChangeArrowheads="1"/>
          </p:cNvSpPr>
          <p:nvPr/>
        </p:nvSpPr>
        <p:spPr bwMode="auto">
          <a:xfrm>
            <a:off x="1173892" y="1779967"/>
            <a:ext cx="10317892" cy="33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7000"/>
              </a:lnSpc>
              <a:spcBef>
                <a:spcPct val="0"/>
              </a:spcBef>
              <a:spcAft>
                <a:spcPts val="600"/>
              </a:spcAft>
              <a:buNone/>
            </a:pPr>
            <a:r>
              <a:rPr lang="fr-BE" altLang="fr-FR" sz="1700" dirty="0">
                <a:latin typeface="+mn-lt"/>
                <a:ea typeface="Calibri" panose="020F0502020204030204" pitchFamily="34" charset="0"/>
                <a:cs typeface="Times New Roman" panose="02020603050405020304" pitchFamily="18" charset="0"/>
              </a:rPr>
              <a:t>La virologue Wendy S. Barclay (Imperial </a:t>
            </a:r>
            <a:r>
              <a:rPr lang="fr-BE" altLang="fr-FR" sz="1700" dirty="0" err="1">
                <a:latin typeface="+mn-lt"/>
                <a:ea typeface="Calibri" panose="020F0502020204030204" pitchFamily="34" charset="0"/>
                <a:cs typeface="Times New Roman" panose="02020603050405020304" pitchFamily="18" charset="0"/>
              </a:rPr>
              <a:t>College</a:t>
            </a:r>
            <a:r>
              <a:rPr lang="fr-BE" altLang="fr-FR" sz="1700" dirty="0">
                <a:latin typeface="+mn-lt"/>
                <a:ea typeface="Calibri" panose="020F0502020204030204" pitchFamily="34" charset="0"/>
                <a:cs typeface="Times New Roman" panose="02020603050405020304" pitchFamily="18" charset="0"/>
              </a:rPr>
              <a:t>, London) est considérée comme l'une des plus grandes expertes mondiales en matière de grippe. Elle a souligné, entre autres, dans </a:t>
            </a:r>
            <a:r>
              <a:rPr lang="fr-BE" altLang="fr-FR" sz="1700" i="1" dirty="0">
                <a:latin typeface="+mn-lt"/>
                <a:ea typeface="Calibri" panose="020F0502020204030204" pitchFamily="34" charset="0"/>
                <a:cs typeface="Times New Roman" panose="02020603050405020304" pitchFamily="18" charset="0"/>
              </a:rPr>
              <a:t>The Lancet</a:t>
            </a:r>
            <a:r>
              <a:rPr lang="fr-BE" altLang="fr-FR" sz="1700" dirty="0">
                <a:latin typeface="+mn-lt"/>
                <a:ea typeface="Calibri" panose="020F0502020204030204" pitchFamily="34" charset="0"/>
                <a:cs typeface="Times New Roman" panose="02020603050405020304" pitchFamily="18" charset="0"/>
              </a:rPr>
              <a:t>, que le nombre de 50 millions de morts (</a:t>
            </a:r>
            <a:r>
              <a:rPr lang="fr-BE" altLang="fr-FR" sz="1700" i="1" dirty="0">
                <a:latin typeface="+mn-lt"/>
                <a:ea typeface="Calibri" panose="020F0502020204030204" pitchFamily="34" charset="0"/>
                <a:cs typeface="Times New Roman" panose="02020603050405020304" pitchFamily="18" charset="0"/>
              </a:rPr>
              <a:t>de la grippe espagnole de 1918</a:t>
            </a:r>
            <a:r>
              <a:rPr lang="fr-BE" altLang="fr-FR" sz="1700" dirty="0">
                <a:latin typeface="+mn-lt"/>
                <a:ea typeface="Calibri" panose="020F0502020204030204" pitchFamily="34" charset="0"/>
                <a:cs typeface="Times New Roman" panose="02020603050405020304" pitchFamily="18" charset="0"/>
              </a:rPr>
              <a:t>) est le plus cité, mais il ne s’agit pas nécessairement du chiffre plus exact : "Entre 50 et 100 millions serait une estimation plus précise », ajoute-t-elle.</a:t>
            </a:r>
          </a:p>
          <a:p>
            <a:pPr>
              <a:spcBef>
                <a:spcPct val="0"/>
              </a:spcBef>
              <a:buFontTx/>
              <a:buNone/>
            </a:pPr>
            <a:r>
              <a:rPr lang="fr-BE" altLang="fr-FR" sz="1700" dirty="0">
                <a:latin typeface="+mn-lt"/>
                <a:ea typeface="Calibri" panose="020F0502020204030204" pitchFamily="34" charset="0"/>
                <a:cs typeface="Times New Roman" panose="02020603050405020304" pitchFamily="18" charset="0"/>
              </a:rPr>
              <a:t>Ce que nous pouvons supposer avec plus de certitude, c'est que la pandémie s'est accompagnée d'un taux de mortalité de 3 %. Ce qui signifie que 97 personnes infectées sur 100 ont survécu".</a:t>
            </a:r>
          </a:p>
          <a:p>
            <a:pPr>
              <a:spcBef>
                <a:spcPct val="0"/>
              </a:spcBef>
              <a:buFontTx/>
              <a:buNone/>
            </a:pPr>
            <a:endParaRPr lang="fr-BE" altLang="fr-FR" sz="1700" dirty="0">
              <a:latin typeface="+mn-lt"/>
              <a:ea typeface="Calibri" panose="020F0502020204030204" pitchFamily="34" charset="0"/>
              <a:cs typeface="Times New Roman" panose="02020603050405020304" pitchFamily="18" charset="0"/>
            </a:endParaRPr>
          </a:p>
          <a:p>
            <a:pPr>
              <a:spcBef>
                <a:spcPct val="0"/>
              </a:spcBef>
              <a:buFontTx/>
              <a:buNone/>
            </a:pPr>
            <a:r>
              <a:rPr lang="fr-BE" altLang="fr-FR" sz="1700" dirty="0">
                <a:latin typeface="+mn-lt"/>
                <a:ea typeface="Calibri" panose="020F0502020204030204" pitchFamily="34" charset="0"/>
                <a:cs typeface="Times New Roman" panose="02020603050405020304" pitchFamily="18" charset="0"/>
              </a:rPr>
              <a:t>À titre de comparaison : dans le cas d'Ebola, le taux de mortalité fluctue entre 25 et 90%, et dans le cas de la peste bubonique, il est d'environ 60%.  Et pourtant l’épidémie Ebola a fait, depuis 2013, entre 20.000 et 30.000 morts.</a:t>
            </a:r>
          </a:p>
          <a:p>
            <a:pPr>
              <a:spcBef>
                <a:spcPct val="0"/>
              </a:spcBef>
              <a:buFontTx/>
              <a:buNone/>
            </a:pPr>
            <a:endParaRPr lang="fr-BE" altLang="fr-FR" sz="1700" dirty="0">
              <a:latin typeface="+mn-lt"/>
              <a:ea typeface="Calibri" panose="020F0502020204030204" pitchFamily="34" charset="0"/>
              <a:cs typeface="Times New Roman" panose="02020603050405020304" pitchFamily="18" charset="0"/>
            </a:endParaRPr>
          </a:p>
          <a:p>
            <a:pPr>
              <a:spcBef>
                <a:spcPct val="0"/>
              </a:spcBef>
              <a:buFontTx/>
              <a:buNone/>
            </a:pPr>
            <a:r>
              <a:rPr lang="fr-BE" altLang="fr-FR" sz="1700" dirty="0">
                <a:latin typeface="+mn-lt"/>
                <a:ea typeface="Calibri" panose="020F0502020204030204" pitchFamily="34" charset="0"/>
                <a:cs typeface="Times New Roman" panose="02020603050405020304" pitchFamily="18" charset="0"/>
              </a:rPr>
              <a:t>Mais cela ne doit pas nous faire oublier le danger. Car si l'on applique ces 3 % à l'ensemble de la Belgique et à ses 11,3 millions d'habitants, on obtiendrait alors le chiffre de 339 000 décès. </a:t>
            </a:r>
          </a:p>
        </p:txBody>
      </p:sp>
      <p:sp>
        <p:nvSpPr>
          <p:cNvPr id="3" name="Rectangle 2">
            <a:extLst>
              <a:ext uri="{FF2B5EF4-FFF2-40B4-BE49-F238E27FC236}">
                <a16:creationId xmlns:a16="http://schemas.microsoft.com/office/drawing/2014/main" id="{75806A5C-E214-4840-B82D-615EFC17A912}"/>
              </a:ext>
            </a:extLst>
          </p:cNvPr>
          <p:cNvSpPr/>
          <p:nvPr/>
        </p:nvSpPr>
        <p:spPr>
          <a:xfrm>
            <a:off x="1948248" y="5265763"/>
            <a:ext cx="6701481" cy="543162"/>
          </a:xfrm>
          <a:prstGeom prst="rect">
            <a:avLst/>
          </a:prstGeom>
        </p:spPr>
        <p:txBody>
          <a:bodyPr wrap="square">
            <a:spAutoFit/>
          </a:bodyPr>
          <a:lstStyle/>
          <a:p>
            <a:pPr algn="just">
              <a:lnSpc>
                <a:spcPct val="107000"/>
              </a:lnSpc>
              <a:spcBef>
                <a:spcPct val="0"/>
              </a:spcBef>
              <a:spcAft>
                <a:spcPts val="600"/>
              </a:spcAft>
              <a:buNone/>
            </a:pPr>
            <a:r>
              <a:rPr lang="fr-BE" altLang="fr-FR" sz="1400" i="1" dirty="0">
                <a:latin typeface="+mj-lt"/>
                <a:ea typeface="Calibri" panose="020F0502020204030204" pitchFamily="34" charset="0"/>
                <a:cs typeface="Times New Roman" panose="02020603050405020304" pitchFamily="18" charset="0"/>
              </a:rPr>
              <a:t>Source: </a:t>
            </a:r>
            <a:r>
              <a:rPr lang="fr-BE" altLang="fr-FR" sz="1400" i="1" u="sng" dirty="0">
                <a:solidFill>
                  <a:srgbClr val="0563C1"/>
                </a:solidFill>
                <a:latin typeface="+mj-lt"/>
                <a:ea typeface="Calibri" panose="020F0502020204030204" pitchFamily="34" charset="0"/>
                <a:cs typeface="Times New Roman" panose="02020603050405020304" pitchFamily="18" charset="0"/>
                <a:hlinkClick r:id="rId3"/>
              </a:rPr>
              <a:t>https://www.eoswetenschap.eu/gezondheid/kan-de-spaanse-griep-100-jaar-na-de-beruchte-pandemie-opnieuw-toeslaan</a:t>
            </a:r>
            <a:r>
              <a:rPr lang="fr-BE" altLang="fr-FR" sz="1400" i="1" dirty="0">
                <a:latin typeface="+mj-lt"/>
                <a:ea typeface="Calibri" panose="020F0502020204030204" pitchFamily="34" charset="0"/>
                <a:cs typeface="Times New Roman" panose="02020603050405020304" pitchFamily="18" charset="0"/>
              </a:rPr>
              <a:t> ) </a:t>
            </a:r>
          </a:p>
        </p:txBody>
      </p:sp>
      <p:pic>
        <p:nvPicPr>
          <p:cNvPr id="7" name="Image 6">
            <a:extLst>
              <a:ext uri="{FF2B5EF4-FFF2-40B4-BE49-F238E27FC236}">
                <a16:creationId xmlns:a16="http://schemas.microsoft.com/office/drawing/2014/main" id="{193B566C-FFF4-486B-A37F-A06410434093}"/>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533192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4" y="3347"/>
            <a:ext cx="12186049" cy="6854653"/>
          </a:xfrm>
          <a:prstGeom prst="rect">
            <a:avLst/>
          </a:prstGeom>
        </p:spPr>
      </p:pic>
      <p:sp>
        <p:nvSpPr>
          <p:cNvPr id="3" name="Titre 1">
            <a:extLst>
              <a:ext uri="{FF2B5EF4-FFF2-40B4-BE49-F238E27FC236}">
                <a16:creationId xmlns:a16="http://schemas.microsoft.com/office/drawing/2014/main" id="{E56FAD66-870A-4EFF-AA8D-AD1008B87A0D}"/>
              </a:ext>
            </a:extLst>
          </p:cNvPr>
          <p:cNvSpPr txBox="1">
            <a:spLocks/>
          </p:cNvSpPr>
          <p:nvPr/>
        </p:nvSpPr>
        <p:spPr>
          <a:xfrm>
            <a:off x="865496" y="146761"/>
            <a:ext cx="10515600" cy="1325563"/>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3600" b="1" dirty="0">
                <a:solidFill>
                  <a:schemeClr val="accent1"/>
                </a:solidFill>
              </a:rPr>
              <a:t>Nombre attendu de décès si on mise sur l’immunité de groupe </a:t>
            </a:r>
            <a:r>
              <a:rPr lang="fr-BE" sz="3600" b="1" i="1" dirty="0">
                <a:solidFill>
                  <a:schemeClr val="accent1"/>
                </a:solidFill>
              </a:rPr>
              <a:t>sans vaccination </a:t>
            </a:r>
            <a:r>
              <a:rPr lang="fr-BE" sz="3600" b="1" dirty="0">
                <a:solidFill>
                  <a:schemeClr val="accent1"/>
                </a:solidFill>
              </a:rPr>
              <a:t>pour enrayer la maladie </a:t>
            </a:r>
          </a:p>
          <a:p>
            <a:r>
              <a:rPr lang="fr-BE" sz="2100" b="1" dirty="0">
                <a:solidFill>
                  <a:schemeClr val="accent1"/>
                </a:solidFill>
              </a:rPr>
              <a:t>(immunité « naturelle » due à la circulation incontrôlée du virus)</a:t>
            </a:r>
            <a:endParaRPr lang="fr-BE" sz="3600" b="1" dirty="0">
              <a:solidFill>
                <a:schemeClr val="accent1"/>
              </a:solidFill>
            </a:endParaRPr>
          </a:p>
        </p:txBody>
      </p:sp>
      <p:pic>
        <p:nvPicPr>
          <p:cNvPr id="4" name="Picture 2">
            <a:extLst>
              <a:ext uri="{FF2B5EF4-FFF2-40B4-BE49-F238E27FC236}">
                <a16:creationId xmlns:a16="http://schemas.microsoft.com/office/drawing/2014/main" id="{ECC5B9B0-FC7B-4B21-85CA-D17207A7E0F9}"/>
              </a:ext>
            </a:extLst>
          </p:cNvPr>
          <p:cNvPicPr>
            <a:picLocks noChangeAspect="1" noChangeArrowheads="1"/>
          </p:cNvPicPr>
          <p:nvPr/>
        </p:nvPicPr>
        <p:blipFill>
          <a:blip r:embed="rId3" cstate="print"/>
          <a:srcRect/>
          <a:stretch>
            <a:fillRect/>
          </a:stretch>
        </p:blipFill>
        <p:spPr bwMode="auto">
          <a:xfrm>
            <a:off x="463009" y="1609516"/>
            <a:ext cx="5346480" cy="3638965"/>
          </a:xfrm>
          <a:prstGeom prst="rect">
            <a:avLst/>
          </a:prstGeom>
          <a:noFill/>
          <a:ln w="9525">
            <a:noFill/>
            <a:miter lim="800000"/>
            <a:headEnd/>
            <a:tailEnd/>
          </a:ln>
        </p:spPr>
      </p:pic>
      <p:sp>
        <p:nvSpPr>
          <p:cNvPr id="6" name="Rectangle : avec coins arrondis en haut 5">
            <a:extLst>
              <a:ext uri="{FF2B5EF4-FFF2-40B4-BE49-F238E27FC236}">
                <a16:creationId xmlns:a16="http://schemas.microsoft.com/office/drawing/2014/main" id="{2E3EEF33-0193-4241-9D56-27D26E445914}"/>
              </a:ext>
            </a:extLst>
          </p:cNvPr>
          <p:cNvSpPr/>
          <p:nvPr/>
        </p:nvSpPr>
        <p:spPr>
          <a:xfrm>
            <a:off x="6983751" y="1628369"/>
            <a:ext cx="3785037" cy="2825450"/>
          </a:xfrm>
          <a:prstGeom prst="round2SameRect">
            <a:avLst>
              <a:gd name="adj1" fmla="val 8000"/>
              <a:gd name="adj2" fmla="val 0"/>
            </a:avLst>
          </a:prstGeom>
          <a:blipFill rotWithShape="0">
            <a:blip r:embed="rId4"/>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7" name="Groupe 6">
            <a:extLst>
              <a:ext uri="{FF2B5EF4-FFF2-40B4-BE49-F238E27FC236}">
                <a16:creationId xmlns:a16="http://schemas.microsoft.com/office/drawing/2014/main" id="{7E3CCDE6-D641-412A-AC20-E96F6DC71E2B}"/>
              </a:ext>
            </a:extLst>
          </p:cNvPr>
          <p:cNvGrpSpPr/>
          <p:nvPr/>
        </p:nvGrpSpPr>
        <p:grpSpPr>
          <a:xfrm>
            <a:off x="6095998" y="3852505"/>
            <a:ext cx="3785037" cy="1214943"/>
            <a:chOff x="3263778" y="2829521"/>
            <a:chExt cx="3785037" cy="1214943"/>
          </a:xfrm>
        </p:grpSpPr>
        <p:sp>
          <p:nvSpPr>
            <p:cNvPr id="8" name="Rectangle 7">
              <a:extLst>
                <a:ext uri="{FF2B5EF4-FFF2-40B4-BE49-F238E27FC236}">
                  <a16:creationId xmlns:a16="http://schemas.microsoft.com/office/drawing/2014/main" id="{DE297F60-5BF9-4B78-BA1A-E48D2CDD702B}"/>
                </a:ext>
              </a:extLst>
            </p:cNvPr>
            <p:cNvSpPr/>
            <p:nvPr/>
          </p:nvSpPr>
          <p:spPr>
            <a:xfrm>
              <a:off x="3263778" y="2829521"/>
              <a:ext cx="3785037" cy="1214943"/>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ZoneTexte 8">
              <a:extLst>
                <a:ext uri="{FF2B5EF4-FFF2-40B4-BE49-F238E27FC236}">
                  <a16:creationId xmlns:a16="http://schemas.microsoft.com/office/drawing/2014/main" id="{7963505C-97C6-4CCB-B92B-EA4C6367F936}"/>
                </a:ext>
              </a:extLst>
            </p:cNvPr>
            <p:cNvSpPr txBox="1"/>
            <p:nvPr/>
          </p:nvSpPr>
          <p:spPr>
            <a:xfrm>
              <a:off x="3263778" y="2829521"/>
              <a:ext cx="2665519" cy="12149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fr-BE" sz="2100" kern="1200" dirty="0"/>
                <a:t>La vaccination est la seule solution pour atteindre rapidement l’immunité de groupe  </a:t>
              </a:r>
            </a:p>
          </p:txBody>
        </p:sp>
      </p:grpSp>
      <p:pic>
        <p:nvPicPr>
          <p:cNvPr id="11" name="Image 10">
            <a:extLst>
              <a:ext uri="{FF2B5EF4-FFF2-40B4-BE49-F238E27FC236}">
                <a16:creationId xmlns:a16="http://schemas.microsoft.com/office/drawing/2014/main" id="{FFD7C945-0F60-4AE6-BC65-A13AC64C843A}"/>
              </a:ext>
            </a:extLst>
          </p:cNvPr>
          <p:cNvPicPr>
            <a:picLocks noChangeAspect="1"/>
          </p:cNvPicPr>
          <p:nvPr/>
        </p:nvPicPr>
        <p:blipFill>
          <a:blip r:embed="rId5"/>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397423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Espace réservé du contenu 2">
            <a:extLst>
              <a:ext uri="{FF2B5EF4-FFF2-40B4-BE49-F238E27FC236}">
                <a16:creationId xmlns:a16="http://schemas.microsoft.com/office/drawing/2014/main" id="{D1704FFA-A116-4CC7-972A-A7AC0F0DEAFE}"/>
              </a:ext>
            </a:extLst>
          </p:cNvPr>
          <p:cNvSpPr txBox="1">
            <a:spLocks/>
          </p:cNvSpPr>
          <p:nvPr/>
        </p:nvSpPr>
        <p:spPr>
          <a:xfrm>
            <a:off x="1177827" y="1151892"/>
            <a:ext cx="9624766" cy="21304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t>« </a:t>
            </a:r>
            <a:r>
              <a:rPr lang="en-US" sz="3600" i="1" dirty="0"/>
              <a:t>La vaccination, </a:t>
            </a:r>
            <a:r>
              <a:rPr lang="en-US" sz="3600" i="1" dirty="0" err="1"/>
              <a:t>c’est</a:t>
            </a:r>
            <a:r>
              <a:rPr lang="en-US" sz="3600" i="1" dirty="0"/>
              <a:t> </a:t>
            </a:r>
            <a:r>
              <a:rPr lang="en-US" sz="3600" i="1" dirty="0" err="1"/>
              <a:t>l’une</a:t>
            </a:r>
            <a:r>
              <a:rPr lang="en-US" sz="3600" i="1" dirty="0"/>
              <a:t> des interventions</a:t>
            </a:r>
          </a:p>
          <a:p>
            <a:r>
              <a:rPr lang="en-US" sz="3600" i="1" dirty="0"/>
              <a:t> de santé </a:t>
            </a:r>
            <a:r>
              <a:rPr lang="en-US" sz="3600" i="1" dirty="0" err="1"/>
              <a:t>publique</a:t>
            </a:r>
            <a:r>
              <a:rPr lang="en-US" sz="3600" i="1" dirty="0"/>
              <a:t> les plus </a:t>
            </a:r>
            <a:r>
              <a:rPr lang="en-US" sz="3600" i="1" dirty="0" err="1"/>
              <a:t>efficaces</a:t>
            </a:r>
            <a:r>
              <a:rPr lang="en-US" sz="3600" i="1" dirty="0"/>
              <a:t> </a:t>
            </a:r>
          </a:p>
          <a:p>
            <a:r>
              <a:rPr lang="en-US" sz="3600" i="1" dirty="0"/>
              <a:t>et qui </a:t>
            </a:r>
            <a:r>
              <a:rPr lang="en-US" sz="3600" i="1" dirty="0" err="1"/>
              <a:t>présente</a:t>
            </a:r>
            <a:r>
              <a:rPr lang="en-US" sz="3600" i="1" dirty="0"/>
              <a:t> le </a:t>
            </a:r>
            <a:r>
              <a:rPr lang="en-US" sz="3600" i="1" dirty="0" err="1"/>
              <a:t>meilleur</a:t>
            </a:r>
            <a:r>
              <a:rPr lang="en-US" sz="3600" i="1" dirty="0"/>
              <a:t> rapport </a:t>
            </a:r>
            <a:r>
              <a:rPr lang="en-US" sz="3600" i="1" dirty="0" err="1"/>
              <a:t>coût-efficacité</a:t>
            </a:r>
            <a:r>
              <a:rPr lang="en-US" sz="3600" i="1" dirty="0"/>
              <a:t> </a:t>
            </a:r>
            <a:r>
              <a:rPr lang="en-US" sz="3600" dirty="0"/>
              <a:t>»</a:t>
            </a:r>
            <a:endParaRPr lang="fr-BE" sz="3600" dirty="0"/>
          </a:p>
        </p:txBody>
      </p:sp>
      <p:pic>
        <p:nvPicPr>
          <p:cNvPr id="4" name="Picture 2" descr="Afficher l’image source">
            <a:extLst>
              <a:ext uri="{FF2B5EF4-FFF2-40B4-BE49-F238E27FC236}">
                <a16:creationId xmlns:a16="http://schemas.microsoft.com/office/drawing/2014/main" id="{24944244-88E0-40CA-A36A-F4F1D053F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285" y="3446540"/>
            <a:ext cx="2229851" cy="229684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D6BE6CFA-196F-4487-AB90-AA9CBBFAE434}"/>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960734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553"/>
            <a:ext cx="12186049" cy="6854653"/>
          </a:xfrm>
          <a:prstGeom prst="rect">
            <a:avLst/>
          </a:prstGeom>
        </p:spPr>
      </p:pic>
      <p:sp>
        <p:nvSpPr>
          <p:cNvPr id="3" name="Rectangle 1">
            <a:extLst>
              <a:ext uri="{FF2B5EF4-FFF2-40B4-BE49-F238E27FC236}">
                <a16:creationId xmlns:a16="http://schemas.microsoft.com/office/drawing/2014/main" id="{05F0F3F2-62FC-4950-BD5D-AC2C13D298BA}"/>
              </a:ext>
            </a:extLst>
          </p:cNvPr>
          <p:cNvSpPr>
            <a:spLocks noChangeArrowheads="1"/>
          </p:cNvSpPr>
          <p:nvPr/>
        </p:nvSpPr>
        <p:spPr bwMode="auto">
          <a:xfrm>
            <a:off x="1828800" y="692151"/>
            <a:ext cx="38354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1721 : Variolisation (en Europe)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1798 : vaccine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1885 : rage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1892 : choléra</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1896 : Typhoïde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1897 : Peste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1911 : pneumocoque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1921 : BCG</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1923 : Diphtérie</a:t>
            </a: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1926 : coqueluche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1927 : Tétanos </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1932 : Fièvre jaune </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1941 : Typhus</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1944 : Grippe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1955 : Polio injectable </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1962 : Polio atténuée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31F007A6-A5FE-4F50-9BF9-AA9679B73624}"/>
              </a:ext>
            </a:extLst>
          </p:cNvPr>
          <p:cNvSpPr>
            <a:spLocks noChangeArrowheads="1"/>
          </p:cNvSpPr>
          <p:nvPr/>
        </p:nvSpPr>
        <p:spPr bwMode="auto">
          <a:xfrm>
            <a:off x="5808663" y="692150"/>
            <a:ext cx="457200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1963 : Rougeole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1967 : Oreillons</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1969 : Rubéole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1973 : Méningite A, C</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1974 : Varicelle</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1981 : Hépatite B</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1991 : Encéphalite à tiques</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1992 : Hépatite A</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2006 : (premier) vaccin contre le papillomavirus</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2012 : (premier) vaccin contre l'hépatite E1</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2012 : (premier) vaccin quadrivalent contre la grippe saisonnière </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2015 : (premier) vaccin contre la malaria</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Arial" panose="020B0604020202020204" pitchFamily="34" charset="0"/>
                <a:ea typeface="Calibri" panose="020F0502020204030204" pitchFamily="34" charset="0"/>
                <a:cs typeface="Times New Roman" panose="02020603050405020304" pitchFamily="18" charset="0"/>
              </a:rPr>
              <a:t>2015 : (premier) vaccin contre la dengue </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ct val="0"/>
              </a:spcBef>
              <a:spcAft>
                <a:spcPts val="600"/>
              </a:spcAft>
              <a:buNone/>
            </a:pPr>
            <a:r>
              <a:rPr lang="fr-BE" altLang="fr-FR" sz="1400" dirty="0">
                <a:solidFill>
                  <a:srgbClr val="231F20"/>
                </a:solidFill>
                <a:latin typeface="Times New Roman" panose="02020603050405020304" pitchFamily="18" charset="0"/>
                <a:ea typeface="Calibri" panose="020F0502020204030204" pitchFamily="34" charset="0"/>
                <a:cs typeface="Times New Roman" panose="02020603050405020304" pitchFamily="18" charset="0"/>
              </a:rPr>
              <a:t> </a:t>
            </a:r>
            <a:endParaRPr lang="fr-BE" altLang="fr-FR" sz="1400"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9B78C965-33F9-4B89-9E8A-AFBDD0CFB45D}"/>
              </a:ext>
            </a:extLst>
          </p:cNvPr>
          <p:cNvPicPr>
            <a:picLocks noChangeAspect="1"/>
          </p:cNvPicPr>
          <p:nvPr/>
        </p:nvPicPr>
        <p:blipFill>
          <a:blip r:embed="rId3"/>
          <a:stretch>
            <a:fillRect/>
          </a:stretch>
        </p:blipFill>
        <p:spPr>
          <a:xfrm>
            <a:off x="1525591" y="6225468"/>
            <a:ext cx="1304762" cy="466667"/>
          </a:xfrm>
          <a:prstGeom prst="rect">
            <a:avLst/>
          </a:prstGeom>
        </p:spPr>
      </p:pic>
      <p:sp>
        <p:nvSpPr>
          <p:cNvPr id="2" name="Rectangle 1">
            <a:extLst>
              <a:ext uri="{FF2B5EF4-FFF2-40B4-BE49-F238E27FC236}">
                <a16:creationId xmlns:a16="http://schemas.microsoft.com/office/drawing/2014/main" id="{9C153FBB-41F9-4D02-A4FE-E916814801AF}"/>
              </a:ext>
            </a:extLst>
          </p:cNvPr>
          <p:cNvSpPr/>
          <p:nvPr/>
        </p:nvSpPr>
        <p:spPr>
          <a:xfrm>
            <a:off x="252663" y="0"/>
            <a:ext cx="11766884" cy="584775"/>
          </a:xfrm>
          <a:prstGeom prst="rect">
            <a:avLst/>
          </a:prstGeom>
        </p:spPr>
        <p:txBody>
          <a:bodyPr wrap="square">
            <a:spAutoFit/>
          </a:bodyPr>
          <a:lstStyle/>
          <a:p>
            <a:pPr algn="ctr">
              <a:spcBef>
                <a:spcPct val="0"/>
              </a:spcBef>
              <a:buFontTx/>
              <a:buNone/>
            </a:pPr>
            <a:r>
              <a:rPr lang="fr-BE" altLang="fr-FR" sz="3200" b="1" dirty="0">
                <a:solidFill>
                  <a:schemeClr val="accent1"/>
                </a:solidFill>
              </a:rPr>
              <a:t>Les  vaccins nous protègent de nombreuses maladies au quotidien...</a:t>
            </a:r>
          </a:p>
        </p:txBody>
      </p:sp>
    </p:spTree>
    <p:extLst>
      <p:ext uri="{BB962C8B-B14F-4D97-AF65-F5344CB8AC3E}">
        <p14:creationId xmlns:p14="http://schemas.microsoft.com/office/powerpoint/2010/main" val="4183863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3" name="Image 2">
            <a:extLst>
              <a:ext uri="{FF2B5EF4-FFF2-40B4-BE49-F238E27FC236}">
                <a16:creationId xmlns:a16="http://schemas.microsoft.com/office/drawing/2014/main" id="{539F61D4-7404-4E77-93F6-C22CA78F9073}"/>
              </a:ext>
            </a:extLst>
          </p:cNvPr>
          <p:cNvPicPr>
            <a:picLocks noChangeAspect="1"/>
          </p:cNvPicPr>
          <p:nvPr/>
        </p:nvPicPr>
        <p:blipFill rotWithShape="1">
          <a:blip r:embed="rId3"/>
          <a:srcRect t="18687" r="-2" b="1053"/>
          <a:stretch/>
        </p:blipFill>
        <p:spPr>
          <a:xfrm>
            <a:off x="119446" y="165865"/>
            <a:ext cx="5674897" cy="3017405"/>
          </a:xfrm>
          <a:prstGeom prst="rect">
            <a:avLst/>
          </a:prstGeom>
        </p:spPr>
      </p:pic>
      <p:sp>
        <p:nvSpPr>
          <p:cNvPr id="4" name="ZoneTexte 3">
            <a:extLst>
              <a:ext uri="{FF2B5EF4-FFF2-40B4-BE49-F238E27FC236}">
                <a16:creationId xmlns:a16="http://schemas.microsoft.com/office/drawing/2014/main" id="{50BB1600-B207-4ADF-A310-545E027B81B8}"/>
              </a:ext>
            </a:extLst>
          </p:cNvPr>
          <p:cNvSpPr txBox="1"/>
          <p:nvPr/>
        </p:nvSpPr>
        <p:spPr>
          <a:xfrm>
            <a:off x="3983749" y="313556"/>
            <a:ext cx="1094704" cy="369332"/>
          </a:xfrm>
          <a:prstGeom prst="rect">
            <a:avLst/>
          </a:prstGeom>
          <a:noFill/>
        </p:spPr>
        <p:txBody>
          <a:bodyPr wrap="square" rtlCol="0">
            <a:spAutoFit/>
          </a:bodyPr>
          <a:lstStyle/>
          <a:p>
            <a:r>
              <a:rPr lang="fr-FR" dirty="0" err="1"/>
              <a:t>Smallpox</a:t>
            </a:r>
            <a:endParaRPr lang="fr-FR" dirty="0"/>
          </a:p>
        </p:txBody>
      </p:sp>
      <p:pic>
        <p:nvPicPr>
          <p:cNvPr id="6" name="Image 5">
            <a:extLst>
              <a:ext uri="{FF2B5EF4-FFF2-40B4-BE49-F238E27FC236}">
                <a16:creationId xmlns:a16="http://schemas.microsoft.com/office/drawing/2014/main" id="{22B71A40-A1EE-4A6E-9D2C-99B71790A80D}"/>
              </a:ext>
            </a:extLst>
          </p:cNvPr>
          <p:cNvPicPr>
            <a:picLocks noChangeAspect="1"/>
          </p:cNvPicPr>
          <p:nvPr/>
        </p:nvPicPr>
        <p:blipFill rotWithShape="1">
          <a:blip r:embed="rId4"/>
          <a:srcRect r="-2" b="26894"/>
          <a:stretch/>
        </p:blipFill>
        <p:spPr>
          <a:xfrm>
            <a:off x="1569762" y="3271323"/>
            <a:ext cx="5674897" cy="2789954"/>
          </a:xfrm>
          <a:prstGeom prst="rect">
            <a:avLst/>
          </a:prstGeom>
        </p:spPr>
      </p:pic>
      <p:pic>
        <p:nvPicPr>
          <p:cNvPr id="7" name="Image 6">
            <a:extLst>
              <a:ext uri="{FF2B5EF4-FFF2-40B4-BE49-F238E27FC236}">
                <a16:creationId xmlns:a16="http://schemas.microsoft.com/office/drawing/2014/main" id="{A9AC8F54-853A-4195-BE96-554844C17E33}"/>
              </a:ext>
            </a:extLst>
          </p:cNvPr>
          <p:cNvPicPr>
            <a:picLocks noChangeAspect="1"/>
          </p:cNvPicPr>
          <p:nvPr/>
        </p:nvPicPr>
        <p:blipFill rotWithShape="1">
          <a:blip r:embed="rId5"/>
          <a:srcRect l="5984" r="32798" b="1"/>
          <a:stretch/>
        </p:blipFill>
        <p:spPr>
          <a:xfrm>
            <a:off x="7981955" y="183268"/>
            <a:ext cx="3681550" cy="3878883"/>
          </a:xfrm>
          <a:prstGeom prst="rect">
            <a:avLst/>
          </a:prstGeom>
        </p:spPr>
      </p:pic>
      <p:pic>
        <p:nvPicPr>
          <p:cNvPr id="8" name="Image 7">
            <a:extLst>
              <a:ext uri="{FF2B5EF4-FFF2-40B4-BE49-F238E27FC236}">
                <a16:creationId xmlns:a16="http://schemas.microsoft.com/office/drawing/2014/main" id="{ACADA6A7-4A44-486F-9A7C-65BDC4F1278F}"/>
              </a:ext>
            </a:extLst>
          </p:cNvPr>
          <p:cNvPicPr>
            <a:picLocks noChangeAspect="1"/>
          </p:cNvPicPr>
          <p:nvPr/>
        </p:nvPicPr>
        <p:blipFill>
          <a:blip r:embed="rId6"/>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761887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Titre 1">
            <a:extLst>
              <a:ext uri="{FF2B5EF4-FFF2-40B4-BE49-F238E27FC236}">
                <a16:creationId xmlns:a16="http://schemas.microsoft.com/office/drawing/2014/main" id="{254D301E-7407-449E-93D3-EDE5D668751D}"/>
              </a:ext>
            </a:extLst>
          </p:cNvPr>
          <p:cNvSpPr txBox="1">
            <a:spLocks/>
          </p:cNvSpPr>
          <p:nvPr/>
        </p:nvSpPr>
        <p:spPr>
          <a:xfrm>
            <a:off x="1149178" y="457200"/>
            <a:ext cx="9687698" cy="11121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altLang="fr-FR" sz="3600" b="1" dirty="0">
                <a:solidFill>
                  <a:schemeClr val="accent1"/>
                </a:solidFill>
              </a:rPr>
              <a:t>Les 3 ingrédients </a:t>
            </a:r>
          </a:p>
          <a:p>
            <a:r>
              <a:rPr lang="fr-BE" altLang="fr-FR" sz="3600" b="1" dirty="0">
                <a:solidFill>
                  <a:schemeClr val="accent1"/>
                </a:solidFill>
              </a:rPr>
              <a:t>d’une campagne de vaccination réussie</a:t>
            </a:r>
          </a:p>
        </p:txBody>
      </p:sp>
      <p:sp>
        <p:nvSpPr>
          <p:cNvPr id="4" name="ZoneTexte 3">
            <a:extLst>
              <a:ext uri="{FF2B5EF4-FFF2-40B4-BE49-F238E27FC236}">
                <a16:creationId xmlns:a16="http://schemas.microsoft.com/office/drawing/2014/main" id="{221E9A15-6EA3-4CBC-A875-AB99510CDBD1}"/>
              </a:ext>
            </a:extLst>
          </p:cNvPr>
          <p:cNvSpPr txBox="1"/>
          <p:nvPr/>
        </p:nvSpPr>
        <p:spPr>
          <a:xfrm>
            <a:off x="425575" y="2024835"/>
            <a:ext cx="4316107" cy="2354491"/>
          </a:xfrm>
          <a:prstGeom prst="rect">
            <a:avLst/>
          </a:prstGeom>
          <a:noFill/>
        </p:spPr>
        <p:txBody>
          <a:bodyPr wrap="square">
            <a:spAutoFit/>
          </a:bodyPr>
          <a:lstStyle/>
          <a:p>
            <a:pPr marL="457200" indent="-457200">
              <a:buFont typeface="+mj-lt"/>
              <a:buAutoNum type="arabicPeriod"/>
              <a:defRPr/>
            </a:pPr>
            <a:r>
              <a:rPr lang="fr-BE" sz="2100" dirty="0"/>
              <a:t>Un bon vaccin</a:t>
            </a:r>
          </a:p>
          <a:p>
            <a:pPr marL="457200" indent="-457200">
              <a:buFont typeface="+mj-lt"/>
              <a:buAutoNum type="arabicPeriod"/>
              <a:defRPr/>
            </a:pPr>
            <a:endParaRPr lang="fr-BE" sz="2100" dirty="0"/>
          </a:p>
          <a:p>
            <a:pPr marL="457200" indent="-457200">
              <a:buFont typeface="+mj-lt"/>
              <a:buAutoNum type="arabicPeriod"/>
              <a:defRPr/>
            </a:pPr>
            <a:r>
              <a:rPr lang="fr-BE" sz="2100" dirty="0"/>
              <a:t>Une communication qui suscite confiance et adhésion</a:t>
            </a:r>
          </a:p>
          <a:p>
            <a:pPr marL="457200" indent="-457200">
              <a:buFont typeface="+mj-lt"/>
              <a:buAutoNum type="arabicPeriod"/>
              <a:defRPr/>
            </a:pPr>
            <a:endParaRPr lang="fr-BE" sz="2100" dirty="0"/>
          </a:p>
          <a:p>
            <a:pPr marL="457200" indent="-457200">
              <a:buFont typeface="+mj-lt"/>
              <a:buAutoNum type="arabicPeriod"/>
              <a:defRPr/>
            </a:pPr>
            <a:r>
              <a:rPr lang="fr-BE" sz="2100" dirty="0"/>
              <a:t>Une accessibilité aisée à la vaccination</a:t>
            </a:r>
          </a:p>
        </p:txBody>
      </p:sp>
      <p:pic>
        <p:nvPicPr>
          <p:cNvPr id="6" name="Espace réservé du contenu 4" descr="Une image contenant texte&#10;&#10;Description générée automatiquement">
            <a:extLst>
              <a:ext uri="{FF2B5EF4-FFF2-40B4-BE49-F238E27FC236}">
                <a16:creationId xmlns:a16="http://schemas.microsoft.com/office/drawing/2014/main" id="{9EF971B4-1B36-4AC3-AB08-DA4DC591C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013" y="1481629"/>
            <a:ext cx="4618697" cy="389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0677600E-96B2-4445-A503-FE091DA1A63F}"/>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77948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03552"/>
            <a:ext cx="12186049" cy="6854653"/>
          </a:xfrm>
          <a:prstGeom prst="rect">
            <a:avLst/>
          </a:prstGeom>
        </p:spPr>
      </p:pic>
      <p:pic>
        <p:nvPicPr>
          <p:cNvPr id="7" name="Image 6">
            <a:extLst>
              <a:ext uri="{FF2B5EF4-FFF2-40B4-BE49-F238E27FC236}">
                <a16:creationId xmlns:a16="http://schemas.microsoft.com/office/drawing/2014/main" id="{9BD1F016-BB71-4A0D-ACD9-A45040B33EA5}"/>
              </a:ext>
            </a:extLst>
          </p:cNvPr>
          <p:cNvPicPr>
            <a:picLocks noChangeAspect="1"/>
          </p:cNvPicPr>
          <p:nvPr/>
        </p:nvPicPr>
        <p:blipFill>
          <a:blip r:embed="rId3"/>
          <a:stretch>
            <a:fillRect/>
          </a:stretch>
        </p:blipFill>
        <p:spPr>
          <a:xfrm>
            <a:off x="1525591" y="6225468"/>
            <a:ext cx="1304762" cy="466667"/>
          </a:xfrm>
          <a:prstGeom prst="rect">
            <a:avLst/>
          </a:prstGeom>
        </p:spPr>
      </p:pic>
      <p:sp>
        <p:nvSpPr>
          <p:cNvPr id="9" name="Titre 1">
            <a:extLst>
              <a:ext uri="{FF2B5EF4-FFF2-40B4-BE49-F238E27FC236}">
                <a16:creationId xmlns:a16="http://schemas.microsoft.com/office/drawing/2014/main" id="{84D3156B-3CFD-4B9D-ABA7-51A0B4A1E080}"/>
              </a:ext>
            </a:extLst>
          </p:cNvPr>
          <p:cNvSpPr>
            <a:spLocks noGrp="1"/>
          </p:cNvSpPr>
          <p:nvPr>
            <p:ph type="ctrTitle"/>
          </p:nvPr>
        </p:nvSpPr>
        <p:spPr>
          <a:xfrm>
            <a:off x="5953798" y="206396"/>
            <a:ext cx="5684921" cy="661737"/>
          </a:xfrm>
        </p:spPr>
        <p:txBody>
          <a:bodyPr>
            <a:noAutofit/>
          </a:bodyPr>
          <a:lstStyle/>
          <a:p>
            <a:r>
              <a:rPr lang="fr-BE" altLang="fr-FR" sz="3600" b="1" dirty="0">
                <a:solidFill>
                  <a:schemeClr val="accent1"/>
                </a:solidFill>
              </a:rPr>
              <a:t>L’hésitation vaccinale en recul</a:t>
            </a:r>
            <a:endParaRPr lang="fr-BE" sz="3600" dirty="0"/>
          </a:p>
        </p:txBody>
      </p:sp>
      <p:sp>
        <p:nvSpPr>
          <p:cNvPr id="10" name="Titre 1">
            <a:extLst>
              <a:ext uri="{FF2B5EF4-FFF2-40B4-BE49-F238E27FC236}">
                <a16:creationId xmlns:a16="http://schemas.microsoft.com/office/drawing/2014/main" id="{F1796953-A7D6-48BB-8081-322284CD0E8F}"/>
              </a:ext>
            </a:extLst>
          </p:cNvPr>
          <p:cNvSpPr txBox="1">
            <a:spLocks/>
          </p:cNvSpPr>
          <p:nvPr/>
        </p:nvSpPr>
        <p:spPr>
          <a:xfrm>
            <a:off x="6027905" y="926586"/>
            <a:ext cx="5684921" cy="7911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altLang="fr-FR" sz="2400" dirty="0">
                <a:solidFill>
                  <a:schemeClr val="accent1"/>
                </a:solidFill>
              </a:rPr>
              <a:t>L’impact majeur du médecin généraliste sur la levée de l’hésitation vaccinale </a:t>
            </a:r>
            <a:endParaRPr lang="fr-BE" sz="2400" dirty="0"/>
          </a:p>
        </p:txBody>
      </p:sp>
      <p:pic>
        <p:nvPicPr>
          <p:cNvPr id="11" name="Image 10">
            <a:extLst>
              <a:ext uri="{FF2B5EF4-FFF2-40B4-BE49-F238E27FC236}">
                <a16:creationId xmlns:a16="http://schemas.microsoft.com/office/drawing/2014/main" id="{73DC96C8-8B40-4438-9FEB-194A461B61E5}"/>
              </a:ext>
            </a:extLst>
          </p:cNvPr>
          <p:cNvPicPr>
            <a:picLocks noChangeAspect="1"/>
          </p:cNvPicPr>
          <p:nvPr/>
        </p:nvPicPr>
        <p:blipFill>
          <a:blip r:embed="rId4"/>
          <a:stretch>
            <a:fillRect/>
          </a:stretch>
        </p:blipFill>
        <p:spPr>
          <a:xfrm>
            <a:off x="6385905" y="1840008"/>
            <a:ext cx="5055467" cy="2888838"/>
          </a:xfrm>
          <a:prstGeom prst="rect">
            <a:avLst/>
          </a:prstGeom>
        </p:spPr>
      </p:pic>
      <p:pic>
        <p:nvPicPr>
          <p:cNvPr id="12" name="Image 11">
            <a:extLst>
              <a:ext uri="{FF2B5EF4-FFF2-40B4-BE49-F238E27FC236}">
                <a16:creationId xmlns:a16="http://schemas.microsoft.com/office/drawing/2014/main" id="{6C63424D-5827-44FF-8B6D-3F95516924AD}"/>
              </a:ext>
            </a:extLst>
          </p:cNvPr>
          <p:cNvPicPr>
            <a:picLocks noChangeAspect="1"/>
          </p:cNvPicPr>
          <p:nvPr/>
        </p:nvPicPr>
        <p:blipFill>
          <a:blip r:embed="rId5"/>
          <a:stretch>
            <a:fillRect/>
          </a:stretch>
        </p:blipFill>
        <p:spPr>
          <a:xfrm>
            <a:off x="288244" y="138309"/>
            <a:ext cx="4068978" cy="2888838"/>
          </a:xfrm>
          <a:prstGeom prst="rect">
            <a:avLst/>
          </a:prstGeom>
        </p:spPr>
      </p:pic>
      <p:pic>
        <p:nvPicPr>
          <p:cNvPr id="13" name="Image 12">
            <a:extLst>
              <a:ext uri="{FF2B5EF4-FFF2-40B4-BE49-F238E27FC236}">
                <a16:creationId xmlns:a16="http://schemas.microsoft.com/office/drawing/2014/main" id="{E0E65353-6CFA-45E3-AD57-E0D34EE6AC36}"/>
              </a:ext>
            </a:extLst>
          </p:cNvPr>
          <p:cNvPicPr>
            <a:picLocks noChangeAspect="1"/>
          </p:cNvPicPr>
          <p:nvPr/>
        </p:nvPicPr>
        <p:blipFill rotWithShape="1">
          <a:blip r:embed="rId6"/>
          <a:srcRect l="11826" r="5666"/>
          <a:stretch/>
        </p:blipFill>
        <p:spPr>
          <a:xfrm>
            <a:off x="1735198" y="3085600"/>
            <a:ext cx="4594105" cy="3081415"/>
          </a:xfrm>
          <a:prstGeom prst="rect">
            <a:avLst/>
          </a:prstGeom>
        </p:spPr>
      </p:pic>
      <p:sp>
        <p:nvSpPr>
          <p:cNvPr id="14" name="ZoneTexte 13">
            <a:extLst>
              <a:ext uri="{FF2B5EF4-FFF2-40B4-BE49-F238E27FC236}">
                <a16:creationId xmlns:a16="http://schemas.microsoft.com/office/drawing/2014/main" id="{EB271B4B-F5D1-4F13-B64A-34EF680045DE}"/>
              </a:ext>
            </a:extLst>
          </p:cNvPr>
          <p:cNvSpPr txBox="1"/>
          <p:nvPr/>
        </p:nvSpPr>
        <p:spPr>
          <a:xfrm>
            <a:off x="3431404" y="6225468"/>
            <a:ext cx="3207328" cy="369332"/>
          </a:xfrm>
          <a:prstGeom prst="rect">
            <a:avLst/>
          </a:prstGeom>
          <a:noFill/>
        </p:spPr>
        <p:txBody>
          <a:bodyPr wrap="square" rtlCol="0">
            <a:spAutoFit/>
          </a:bodyPr>
          <a:lstStyle/>
          <a:p>
            <a:r>
              <a:rPr lang="fr-BE" dirty="0"/>
              <a:t>Baromètre </a:t>
            </a:r>
            <a:r>
              <a:rPr lang="fr-BE" dirty="0" err="1"/>
              <a:t>Sciensano</a:t>
            </a:r>
            <a:r>
              <a:rPr lang="fr-BE" dirty="0"/>
              <a:t> Déc 2020 </a:t>
            </a:r>
          </a:p>
        </p:txBody>
      </p:sp>
    </p:spTree>
    <p:extLst>
      <p:ext uri="{BB962C8B-B14F-4D97-AF65-F5344CB8AC3E}">
        <p14:creationId xmlns:p14="http://schemas.microsoft.com/office/powerpoint/2010/main" val="2272267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03552"/>
            <a:ext cx="12186049" cy="6854653"/>
          </a:xfrm>
          <a:prstGeom prst="rect">
            <a:avLst/>
          </a:prstGeom>
        </p:spPr>
      </p:pic>
      <p:sp>
        <p:nvSpPr>
          <p:cNvPr id="3" name="Titre 1">
            <a:extLst>
              <a:ext uri="{FF2B5EF4-FFF2-40B4-BE49-F238E27FC236}">
                <a16:creationId xmlns:a16="http://schemas.microsoft.com/office/drawing/2014/main" id="{286C98BE-BE55-4AC5-A7D6-1956182643D6}"/>
              </a:ext>
            </a:extLst>
          </p:cNvPr>
          <p:cNvSpPr txBox="1">
            <a:spLocks/>
          </p:cNvSpPr>
          <p:nvPr/>
        </p:nvSpPr>
        <p:spPr>
          <a:xfrm>
            <a:off x="838200" y="257455"/>
            <a:ext cx="10515600" cy="7942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altLang="fr-FR" sz="3600" b="1" dirty="0">
                <a:solidFill>
                  <a:schemeClr val="accent1"/>
                </a:solidFill>
              </a:rPr>
              <a:t>Les vaccins anti-SARS-CoV-2                   </a:t>
            </a:r>
          </a:p>
        </p:txBody>
      </p:sp>
      <p:sp>
        <p:nvSpPr>
          <p:cNvPr id="4" name="Espace réservé du contenu 2">
            <a:extLst>
              <a:ext uri="{FF2B5EF4-FFF2-40B4-BE49-F238E27FC236}">
                <a16:creationId xmlns:a16="http://schemas.microsoft.com/office/drawing/2014/main" id="{1018C315-F6FC-40DC-B200-84CD946B3788}"/>
              </a:ext>
            </a:extLst>
          </p:cNvPr>
          <p:cNvSpPr txBox="1">
            <a:spLocks/>
          </p:cNvSpPr>
          <p:nvPr/>
        </p:nvSpPr>
        <p:spPr>
          <a:xfrm>
            <a:off x="838200" y="1136340"/>
            <a:ext cx="10515600" cy="43513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BE" altLang="fr-FR" dirty="0"/>
              <a:t>Dans le monde, plus de 200 vaccins en développement, </a:t>
            </a:r>
          </a:p>
          <a:p>
            <a:r>
              <a:rPr lang="fr-BE" altLang="fr-FR" dirty="0"/>
              <a:t>48 études cliniques en cours et 11 vaccins en phase 3 de développement.</a:t>
            </a:r>
          </a:p>
          <a:p>
            <a:r>
              <a:rPr lang="fr-BE" altLang="fr-FR" dirty="0"/>
              <a:t>Ce qui est prévu en Belgique: </a:t>
            </a:r>
          </a:p>
        </p:txBody>
      </p:sp>
      <p:graphicFrame>
        <p:nvGraphicFramePr>
          <p:cNvPr id="6" name="Diagramme 5">
            <a:extLst>
              <a:ext uri="{FF2B5EF4-FFF2-40B4-BE49-F238E27FC236}">
                <a16:creationId xmlns:a16="http://schemas.microsoft.com/office/drawing/2014/main" id="{03D50737-21D4-4368-8FD8-E4AA134FA0A7}"/>
              </a:ext>
            </a:extLst>
          </p:cNvPr>
          <p:cNvGraphicFramePr/>
          <p:nvPr>
            <p:extLst>
              <p:ext uri="{D42A27DB-BD31-4B8C-83A1-F6EECF244321}">
                <p14:modId xmlns:p14="http://schemas.microsoft.com/office/powerpoint/2010/main" val="2665516290"/>
              </p:ext>
            </p:extLst>
          </p:nvPr>
        </p:nvGraphicFramePr>
        <p:xfrm>
          <a:off x="2621342" y="2669222"/>
          <a:ext cx="6949315" cy="2845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a:extLst>
              <a:ext uri="{FF2B5EF4-FFF2-40B4-BE49-F238E27FC236}">
                <a16:creationId xmlns:a16="http://schemas.microsoft.com/office/drawing/2014/main" id="{9BD1F016-BB71-4A0D-ACD9-A45040B33EA5}"/>
              </a:ext>
            </a:extLst>
          </p:cNvPr>
          <p:cNvPicPr>
            <a:picLocks noChangeAspect="1"/>
          </p:cNvPicPr>
          <p:nvPr/>
        </p:nvPicPr>
        <p:blipFill>
          <a:blip r:embed="rId8"/>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3860621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57062" y="3347"/>
            <a:ext cx="12186049" cy="6854653"/>
          </a:xfrm>
          <a:prstGeom prst="rect">
            <a:avLst/>
          </a:prstGeom>
        </p:spPr>
      </p:pic>
      <p:sp>
        <p:nvSpPr>
          <p:cNvPr id="3" name="Titre 1">
            <a:extLst>
              <a:ext uri="{FF2B5EF4-FFF2-40B4-BE49-F238E27FC236}">
                <a16:creationId xmlns:a16="http://schemas.microsoft.com/office/drawing/2014/main" id="{4387F269-AFF9-4698-AA71-C772065456DC}"/>
              </a:ext>
            </a:extLst>
          </p:cNvPr>
          <p:cNvSpPr txBox="1">
            <a:spLocks/>
          </p:cNvSpPr>
          <p:nvPr/>
        </p:nvSpPr>
        <p:spPr>
          <a:xfrm>
            <a:off x="1123590" y="531342"/>
            <a:ext cx="10095470" cy="98854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fr-FR" sz="3600" b="1" dirty="0">
                <a:solidFill>
                  <a:schemeClr val="accent1"/>
                </a:solidFill>
              </a:rPr>
              <a:t>Un délai de développement exceptionnellement court, </a:t>
            </a:r>
          </a:p>
          <a:p>
            <a:pPr>
              <a:defRPr/>
            </a:pPr>
            <a:r>
              <a:rPr lang="fr-FR" sz="3600" b="1" dirty="0">
                <a:solidFill>
                  <a:schemeClr val="accent1"/>
                </a:solidFill>
              </a:rPr>
              <a:t>à la « vitesse de l’éclair »!</a:t>
            </a:r>
          </a:p>
        </p:txBody>
      </p:sp>
      <p:sp>
        <p:nvSpPr>
          <p:cNvPr id="4" name="Espace réservé du contenu 2">
            <a:extLst>
              <a:ext uri="{FF2B5EF4-FFF2-40B4-BE49-F238E27FC236}">
                <a16:creationId xmlns:a16="http://schemas.microsoft.com/office/drawing/2014/main" id="{87C158D7-6393-4014-B5B4-96D1FE75423D}"/>
              </a:ext>
            </a:extLst>
          </p:cNvPr>
          <p:cNvSpPr txBox="1">
            <a:spLocks/>
          </p:cNvSpPr>
          <p:nvPr/>
        </p:nvSpPr>
        <p:spPr>
          <a:xfrm>
            <a:off x="226031" y="2026508"/>
            <a:ext cx="11733087" cy="276124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FR" altLang="x-none" b="1" dirty="0">
                <a:cs typeface="Arial" charset="0"/>
              </a:rPr>
              <a:t>Situation inédite: </a:t>
            </a:r>
          </a:p>
          <a:p>
            <a:pPr marL="800100" lvl="1" indent="-342900" algn="just">
              <a:buFont typeface="Arial" panose="020B0604020202020204" pitchFamily="34" charset="0"/>
              <a:buChar char="•"/>
            </a:pPr>
            <a:r>
              <a:rPr lang="fr-FR" altLang="x-none" sz="2400" dirty="0">
                <a:cs typeface="Arial" charset="0"/>
              </a:rPr>
              <a:t>6 mois entre la déclaration de l’épidémie et la mise en place des essais de phase 3</a:t>
            </a:r>
          </a:p>
          <a:p>
            <a:pPr marL="800100" lvl="1" indent="-342900" algn="just">
              <a:buFont typeface="Arial" panose="020B0604020202020204" pitchFamily="34" charset="0"/>
              <a:buChar char="•"/>
            </a:pPr>
            <a:r>
              <a:rPr lang="fr-FR" altLang="x-none" sz="2400" dirty="0">
                <a:cs typeface="Arial" charset="0"/>
              </a:rPr>
              <a:t>10 mois ½ pour les premiers résultats d’efficacité clinique</a:t>
            </a:r>
          </a:p>
          <a:p>
            <a:pPr marL="800100" lvl="1" indent="-342900" algn="just">
              <a:buFont typeface="Arial" panose="020B0604020202020204" pitchFamily="34" charset="0"/>
              <a:buChar char="•"/>
            </a:pPr>
            <a:r>
              <a:rPr lang="fr-FR" altLang="x-none" sz="2400" dirty="0">
                <a:cs typeface="Arial" charset="0"/>
              </a:rPr>
              <a:t>&lt; 1 an pour le début de la vaccination</a:t>
            </a:r>
          </a:p>
          <a:p>
            <a:endParaRPr lang="fr-FR" altLang="x-none" sz="800" dirty="0">
              <a:solidFill>
                <a:schemeClr val="tx2"/>
              </a:solidFill>
              <a:latin typeface="Arial" charset="0"/>
              <a:cs typeface="Arial" charset="0"/>
            </a:endParaRPr>
          </a:p>
        </p:txBody>
      </p:sp>
      <p:pic>
        <p:nvPicPr>
          <p:cNvPr id="6" name="Image 5">
            <a:extLst>
              <a:ext uri="{FF2B5EF4-FFF2-40B4-BE49-F238E27FC236}">
                <a16:creationId xmlns:a16="http://schemas.microsoft.com/office/drawing/2014/main" id="{BEC20F30-FF5A-43DA-9EA9-B24C5C82C723}"/>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651544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0" y="3347"/>
            <a:ext cx="12186049" cy="6854653"/>
          </a:xfrm>
          <a:prstGeom prst="rect">
            <a:avLst/>
          </a:prstGeom>
        </p:spPr>
      </p:pic>
      <p:sp>
        <p:nvSpPr>
          <p:cNvPr id="3" name="Titre 1">
            <a:extLst>
              <a:ext uri="{FF2B5EF4-FFF2-40B4-BE49-F238E27FC236}">
                <a16:creationId xmlns:a16="http://schemas.microsoft.com/office/drawing/2014/main" id="{28BDB3C9-8D38-47EF-B60A-4AEEA1EFE778}"/>
              </a:ext>
            </a:extLst>
          </p:cNvPr>
          <p:cNvSpPr txBox="1">
            <a:spLocks/>
          </p:cNvSpPr>
          <p:nvPr/>
        </p:nvSpPr>
        <p:spPr>
          <a:xfrm>
            <a:off x="128875" y="1"/>
            <a:ext cx="11928297" cy="64922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altLang="fr-FR" sz="3600" b="1" dirty="0">
                <a:solidFill>
                  <a:schemeClr val="accent1"/>
                </a:solidFill>
              </a:rPr>
              <a:t>Remerciements</a:t>
            </a:r>
          </a:p>
          <a:p>
            <a:pPr algn="just"/>
            <a:endParaRPr lang="fr-BE" sz="3600" b="1" u="sng" dirty="0"/>
          </a:p>
          <a:p>
            <a:pPr algn="just"/>
            <a:r>
              <a:rPr lang="fr-BE" sz="2800" b="1" dirty="0"/>
              <a:t>Cette présentation est largement inspirée de celles du Pr. JM </a:t>
            </a:r>
            <a:r>
              <a:rPr lang="fr-BE" sz="2800" b="1" dirty="0" err="1"/>
              <a:t>Dogné</a:t>
            </a:r>
            <a:r>
              <a:rPr lang="fr-BE" sz="2800" b="1" dirty="0"/>
              <a:t> (</a:t>
            </a:r>
            <a:r>
              <a:rPr lang="fr-BE" sz="2800" b="1" dirty="0" err="1"/>
              <a:t>UNamur</a:t>
            </a:r>
            <a:r>
              <a:rPr lang="fr-BE" sz="2800" b="1" dirty="0"/>
              <a:t>), et des </a:t>
            </a:r>
            <a:r>
              <a:rPr lang="fr-BE" sz="2800" b="1" dirty="0" err="1"/>
              <a:t>Drs</a:t>
            </a:r>
            <a:r>
              <a:rPr lang="fr-BE" sz="2800" b="1" dirty="0"/>
              <a:t> Ch. Martin et M. Gérard (CHU Saint-Pierre). Les diapositives inspirées de leur présentation sont reproduites avec leur accord. Un grand merci à Delphine Gilman pour le travail de préparation de ce jeu de diapositives.</a:t>
            </a:r>
          </a:p>
          <a:p>
            <a:pPr algn="just"/>
            <a:endParaRPr lang="fr-BE" sz="2800" b="1" dirty="0"/>
          </a:p>
          <a:p>
            <a:pPr algn="just"/>
            <a:r>
              <a:rPr lang="fr-BE" sz="2800" b="1" dirty="0"/>
              <a:t>La Délégation Générale COVID-19 de la Wallonie prend la responsabilité de ce jeu de diapositives. </a:t>
            </a:r>
          </a:p>
          <a:p>
            <a:pPr algn="just"/>
            <a:endParaRPr lang="fr-BE" sz="2800" b="1" dirty="0"/>
          </a:p>
          <a:p>
            <a:pPr algn="just"/>
            <a:r>
              <a:rPr lang="fr-BE" sz="2800" b="1" dirty="0"/>
              <a:t>Il est mis à disposition des professionnels de la santé par la Délégation générale COVID-19 auprès du gouvernement de la Wallonie pour les aider à informer leurs professionnels de la santé et du soin sur les vaccins qui leurs sont proposés.</a:t>
            </a:r>
          </a:p>
          <a:p>
            <a:pPr algn="just"/>
            <a:endParaRPr lang="fr-BE" sz="2800" b="1" dirty="0"/>
          </a:p>
          <a:p>
            <a:pPr algn="just"/>
            <a:endParaRPr lang="fr-BE" sz="2800" b="1" dirty="0"/>
          </a:p>
          <a:p>
            <a:r>
              <a:rPr lang="fr-BE" sz="1900" b="1" dirty="0"/>
              <a:t>Actualisation: 16 janvier 2021.</a:t>
            </a:r>
          </a:p>
        </p:txBody>
      </p:sp>
      <p:pic>
        <p:nvPicPr>
          <p:cNvPr id="4" name="Image 3">
            <a:extLst>
              <a:ext uri="{FF2B5EF4-FFF2-40B4-BE49-F238E27FC236}">
                <a16:creationId xmlns:a16="http://schemas.microsoft.com/office/drawing/2014/main" id="{B8D0380E-473A-4660-954A-55D254A6B51C}"/>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837974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57062" y="3347"/>
            <a:ext cx="12186049" cy="6854653"/>
          </a:xfrm>
          <a:prstGeom prst="rect">
            <a:avLst/>
          </a:prstGeom>
        </p:spPr>
      </p:pic>
      <p:sp>
        <p:nvSpPr>
          <p:cNvPr id="3" name="Titre 1">
            <a:extLst>
              <a:ext uri="{FF2B5EF4-FFF2-40B4-BE49-F238E27FC236}">
                <a16:creationId xmlns:a16="http://schemas.microsoft.com/office/drawing/2014/main" id="{4387F269-AFF9-4698-AA71-C772065456DC}"/>
              </a:ext>
            </a:extLst>
          </p:cNvPr>
          <p:cNvSpPr txBox="1">
            <a:spLocks/>
          </p:cNvSpPr>
          <p:nvPr/>
        </p:nvSpPr>
        <p:spPr>
          <a:xfrm>
            <a:off x="1123590" y="531342"/>
            <a:ext cx="10095470" cy="98854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fr-FR" sz="3600" b="1" dirty="0">
                <a:solidFill>
                  <a:schemeClr val="accent1"/>
                </a:solidFill>
              </a:rPr>
              <a:t>Un délai de développement exceptionnellement court, </a:t>
            </a:r>
          </a:p>
          <a:p>
            <a:pPr>
              <a:defRPr/>
            </a:pPr>
            <a:r>
              <a:rPr lang="fr-FR" sz="3600" b="1" dirty="0">
                <a:solidFill>
                  <a:schemeClr val="accent1"/>
                </a:solidFill>
              </a:rPr>
              <a:t>à la « vitesse de l’éclair »!</a:t>
            </a:r>
          </a:p>
        </p:txBody>
      </p:sp>
      <p:sp>
        <p:nvSpPr>
          <p:cNvPr id="4" name="Espace réservé du contenu 2">
            <a:extLst>
              <a:ext uri="{FF2B5EF4-FFF2-40B4-BE49-F238E27FC236}">
                <a16:creationId xmlns:a16="http://schemas.microsoft.com/office/drawing/2014/main" id="{87C158D7-6393-4014-B5B4-96D1FE75423D}"/>
              </a:ext>
            </a:extLst>
          </p:cNvPr>
          <p:cNvSpPr txBox="1">
            <a:spLocks/>
          </p:cNvSpPr>
          <p:nvPr/>
        </p:nvSpPr>
        <p:spPr>
          <a:xfrm>
            <a:off x="653160" y="2026508"/>
            <a:ext cx="11036331" cy="3299254"/>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FR" altLang="x-none" sz="1800" b="1" dirty="0">
                <a:cs typeface="Arial" charset="0"/>
              </a:rPr>
              <a:t>Rendu possible par  :</a:t>
            </a:r>
          </a:p>
          <a:p>
            <a:pPr marL="742950" lvl="1" indent="-285750" algn="just">
              <a:buFont typeface="Arial" panose="020B0604020202020204" pitchFamily="34" charset="0"/>
              <a:buChar char="•"/>
            </a:pPr>
            <a:r>
              <a:rPr lang="fr-FR" altLang="x-none" sz="1800" dirty="0">
                <a:cs typeface="Arial" charset="0"/>
              </a:rPr>
              <a:t>les progrès scientifiques en immunologie et virologie (carte génétique du SARS-CoV-2 disponible dès janvier 2020)</a:t>
            </a:r>
          </a:p>
          <a:p>
            <a:pPr marL="742950" lvl="1" indent="-285750" algn="just">
              <a:buFont typeface="Arial" panose="020B0604020202020204" pitchFamily="34" charset="0"/>
              <a:buChar char="•"/>
            </a:pPr>
            <a:r>
              <a:rPr lang="fr-FR" altLang="x-none" sz="1800" dirty="0">
                <a:cs typeface="Arial" charset="0"/>
              </a:rPr>
              <a:t>l’existence de technologies développées antérieurement pour d’autres vaccins (plateformes vaccinales)/médicaments, en particulier en préparation d’une maladie infectieuse émergente (post-H1N1)</a:t>
            </a:r>
          </a:p>
          <a:p>
            <a:pPr marL="742950" lvl="1" indent="-285750" algn="just">
              <a:buFont typeface="Arial" panose="020B0604020202020204" pitchFamily="34" charset="0"/>
              <a:buChar char="•"/>
            </a:pPr>
            <a:r>
              <a:rPr lang="fr-FR" altLang="x-none" sz="1800" dirty="0">
                <a:cs typeface="Arial" charset="0"/>
              </a:rPr>
              <a:t>l’identification de la protéine S comme antigène de choix lors des épidémies de SARS et MERS</a:t>
            </a:r>
          </a:p>
          <a:p>
            <a:pPr marL="742950" lvl="1" indent="-285750" algn="just">
              <a:buFont typeface="Arial" panose="020B0604020202020204" pitchFamily="34" charset="0"/>
              <a:buChar char="•"/>
            </a:pPr>
            <a:r>
              <a:rPr lang="fr-FR" altLang="x-none" sz="1800" dirty="0">
                <a:cs typeface="Arial" charset="0"/>
              </a:rPr>
              <a:t>l’exceptionnelle mobilisation des équipes de recherche et des Etats pour le financement (partenariats publics/privés)</a:t>
            </a:r>
          </a:p>
          <a:p>
            <a:pPr marL="742950" lvl="1" indent="-285750" algn="just">
              <a:buFont typeface="Arial" panose="020B0604020202020204" pitchFamily="34" charset="0"/>
              <a:buChar char="•"/>
            </a:pPr>
            <a:r>
              <a:rPr lang="fr-FR" altLang="x-none" sz="1800" dirty="0">
                <a:cs typeface="Arial" charset="0"/>
              </a:rPr>
              <a:t>la mobilisation des volontaires pour réaliser les essais cliniques rapidement</a:t>
            </a:r>
          </a:p>
          <a:p>
            <a:pPr marL="742950" lvl="1" indent="-285750" algn="just">
              <a:buFont typeface="Arial" panose="020B0604020202020204" pitchFamily="34" charset="0"/>
              <a:buChar char="•"/>
            </a:pPr>
            <a:r>
              <a:rPr lang="fr-FR" altLang="x-none" sz="1800" dirty="0">
                <a:cs typeface="Arial" charset="0"/>
              </a:rPr>
              <a:t>la compression des délais administratifs habituels</a:t>
            </a:r>
          </a:p>
          <a:p>
            <a:pPr marL="742950" lvl="1" indent="-285750" algn="just">
              <a:buFont typeface="Arial" panose="020B0604020202020204" pitchFamily="34" charset="0"/>
              <a:buChar char="•"/>
            </a:pPr>
            <a:r>
              <a:rPr lang="fr-FR" altLang="x-none" sz="1800" dirty="0">
                <a:cs typeface="Arial" charset="0"/>
              </a:rPr>
              <a:t>l’anticipation des industriels et des Etats pour le développement industriel de la production (risque financier++)</a:t>
            </a:r>
          </a:p>
          <a:p>
            <a:endParaRPr lang="fr-FR" altLang="x-none" sz="800" dirty="0">
              <a:solidFill>
                <a:schemeClr val="tx2"/>
              </a:solidFill>
              <a:latin typeface="Arial" charset="0"/>
              <a:cs typeface="Arial" charset="0"/>
            </a:endParaRPr>
          </a:p>
        </p:txBody>
      </p:sp>
      <p:pic>
        <p:nvPicPr>
          <p:cNvPr id="6" name="Image 5">
            <a:extLst>
              <a:ext uri="{FF2B5EF4-FFF2-40B4-BE49-F238E27FC236}">
                <a16:creationId xmlns:a16="http://schemas.microsoft.com/office/drawing/2014/main" id="{A94E424C-BA91-4D61-ACDE-BDE1AABC6144}"/>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4142681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18840" y="3347"/>
            <a:ext cx="12186049" cy="6854653"/>
          </a:xfrm>
          <a:prstGeom prst="rect">
            <a:avLst/>
          </a:prstGeom>
        </p:spPr>
      </p:pic>
      <p:sp>
        <p:nvSpPr>
          <p:cNvPr id="6" name="Espace réservé du contenu 2">
            <a:extLst>
              <a:ext uri="{FF2B5EF4-FFF2-40B4-BE49-F238E27FC236}">
                <a16:creationId xmlns:a16="http://schemas.microsoft.com/office/drawing/2014/main" id="{CC8A4740-74D5-4F44-8C87-93637D94D6C6}"/>
              </a:ext>
            </a:extLst>
          </p:cNvPr>
          <p:cNvSpPr txBox="1">
            <a:spLocks/>
          </p:cNvSpPr>
          <p:nvPr/>
        </p:nvSpPr>
        <p:spPr>
          <a:xfrm>
            <a:off x="60037" y="481914"/>
            <a:ext cx="11817018" cy="551111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ltLang="x-none" sz="800" dirty="0">
              <a:solidFill>
                <a:schemeClr val="tx2"/>
              </a:solidFill>
              <a:latin typeface="Arial" charset="0"/>
              <a:cs typeface="Arial" charset="0"/>
            </a:endParaRPr>
          </a:p>
        </p:txBody>
      </p:sp>
      <p:pic>
        <p:nvPicPr>
          <p:cNvPr id="7" name="Picture 4" descr="Operation Warp Speed — Wikipédia">
            <a:extLst>
              <a:ext uri="{FF2B5EF4-FFF2-40B4-BE49-F238E27FC236}">
                <a16:creationId xmlns:a16="http://schemas.microsoft.com/office/drawing/2014/main" id="{CBDB1211-2CCB-4630-A239-A03C48C28D66}"/>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4" b="4"/>
          <a:stretch/>
        </p:blipFill>
        <p:spPr bwMode="auto">
          <a:xfrm>
            <a:off x="5491133" y="286529"/>
            <a:ext cx="2275744" cy="227574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8" name="Picture 2" descr="Nominations open for experts to join COVAX group advising on COVID-19  vaccine candidates – CEPI">
            <a:extLst>
              <a:ext uri="{FF2B5EF4-FFF2-40B4-BE49-F238E27FC236}">
                <a16:creationId xmlns:a16="http://schemas.microsoft.com/office/drawing/2014/main" id="{367DD66E-E229-4102-8518-5983E5502317}"/>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7425" r="20134" b="2"/>
          <a:stretch/>
        </p:blipFill>
        <p:spPr bwMode="auto">
          <a:xfrm>
            <a:off x="7996635" y="10"/>
            <a:ext cx="4211230" cy="3776772"/>
          </a:xfrm>
          <a:custGeom>
            <a:avLst/>
            <a:gdLst/>
            <a:ahLst/>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82418CC8-85AA-41CA-A512-3DA60D50301D}"/>
              </a:ext>
            </a:extLst>
          </p:cNvPr>
          <p:cNvPicPr>
            <a:picLocks noChangeAspect="1"/>
          </p:cNvPicPr>
          <p:nvPr/>
        </p:nvPicPr>
        <p:blipFill rotWithShape="1">
          <a:blip r:embed="rId5">
            <a:alphaModFix/>
          </a:blip>
          <a:srcRect t="7947" r="-4" b="1282"/>
          <a:stretch/>
        </p:blipFill>
        <p:spPr>
          <a:xfrm>
            <a:off x="1032500" y="904080"/>
            <a:ext cx="3379716"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 name="Picture 2" descr="Ministry of Health,Ethiopia - As the first African country to partner with  CEPI, Ethiopia helps fill a critical gap in the fight against the next  Ebola or Zika Addis Ababa, Ethiopia, March">
            <a:extLst>
              <a:ext uri="{FF2B5EF4-FFF2-40B4-BE49-F238E27FC236}">
                <a16:creationId xmlns:a16="http://schemas.microsoft.com/office/drawing/2014/main" id="{5FE074C1-6857-458A-9403-10101338C47F}"/>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l="34677" r="31192" b="1"/>
          <a:stretch/>
        </p:blipFill>
        <p:spPr bwMode="auto">
          <a:xfrm>
            <a:off x="4017653" y="2562273"/>
            <a:ext cx="3453522" cy="2950205"/>
          </a:xfrm>
          <a:custGeom>
            <a:avLst/>
            <a:gdLst/>
            <a:ahLst/>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34C0F665-6CF9-430E-80CE-C22A0FF0CA78}"/>
              </a:ext>
            </a:extLst>
          </p:cNvPr>
          <p:cNvPicPr>
            <a:picLocks noChangeAspect="1"/>
          </p:cNvPicPr>
          <p:nvPr/>
        </p:nvPicPr>
        <p:blipFill>
          <a:blip r:embed="rId7"/>
          <a:stretch>
            <a:fillRect/>
          </a:stretch>
        </p:blipFill>
        <p:spPr>
          <a:xfrm>
            <a:off x="1587237" y="6030077"/>
            <a:ext cx="1304762" cy="466667"/>
          </a:xfrm>
          <a:prstGeom prst="rect">
            <a:avLst/>
          </a:prstGeom>
        </p:spPr>
      </p:pic>
    </p:spTree>
    <p:extLst>
      <p:ext uri="{BB962C8B-B14F-4D97-AF65-F5344CB8AC3E}">
        <p14:creationId xmlns:p14="http://schemas.microsoft.com/office/powerpoint/2010/main" val="1474838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Titre 1">
            <a:extLst>
              <a:ext uri="{FF2B5EF4-FFF2-40B4-BE49-F238E27FC236}">
                <a16:creationId xmlns:a16="http://schemas.microsoft.com/office/drawing/2014/main" id="{844F9BA6-FC14-4648-A78F-5B0E087FA98B}"/>
              </a:ext>
            </a:extLst>
          </p:cNvPr>
          <p:cNvSpPr txBox="1">
            <a:spLocks/>
          </p:cNvSpPr>
          <p:nvPr/>
        </p:nvSpPr>
        <p:spPr bwMode="auto">
          <a:xfrm>
            <a:off x="601979" y="209550"/>
            <a:ext cx="10515600" cy="1325563"/>
          </a:xfrm>
          <a:prstGeom prst="rect">
            <a:avLst/>
          </a:prstGeom>
          <a:noFill/>
          <a:ln w="9525">
            <a:noFill/>
            <a:miter lim="800000"/>
            <a:headEnd/>
            <a:tailEnd/>
          </a:ln>
        </p:spPr>
        <p:txBody>
          <a:bodyPr anchor="ctr"/>
          <a:lstStyle/>
          <a:p>
            <a:pPr>
              <a:lnSpc>
                <a:spcPct val="90000"/>
              </a:lnSpc>
            </a:pPr>
            <a:r>
              <a:rPr lang="fr-BE" altLang="fr-FR" sz="3600" dirty="0">
                <a:solidFill>
                  <a:srgbClr val="FF0000"/>
                </a:solidFill>
              </a:rPr>
              <a:t>Protéine Spike:</a:t>
            </a:r>
            <a:r>
              <a:rPr lang="fr-BE" altLang="fr-FR" sz="3600" dirty="0">
                <a:solidFill>
                  <a:schemeClr val="accent1"/>
                </a:solidFill>
              </a:rPr>
              <a:t> la cible des vaccins</a:t>
            </a:r>
          </a:p>
        </p:txBody>
      </p:sp>
      <p:pic>
        <p:nvPicPr>
          <p:cNvPr id="4" name="Image 3">
            <a:extLst>
              <a:ext uri="{FF2B5EF4-FFF2-40B4-BE49-F238E27FC236}">
                <a16:creationId xmlns:a16="http://schemas.microsoft.com/office/drawing/2014/main" id="{FB47B30D-F877-4CC4-8929-7D84156E86CB}"/>
              </a:ext>
            </a:extLst>
          </p:cNvPr>
          <p:cNvPicPr>
            <a:picLocks noChangeAspect="1"/>
          </p:cNvPicPr>
          <p:nvPr/>
        </p:nvPicPr>
        <p:blipFill>
          <a:blip r:embed="rId3"/>
          <a:stretch>
            <a:fillRect/>
          </a:stretch>
        </p:blipFill>
        <p:spPr>
          <a:xfrm>
            <a:off x="7912402" y="209550"/>
            <a:ext cx="3337152" cy="1406524"/>
          </a:xfrm>
          <a:prstGeom prst="rect">
            <a:avLst/>
          </a:prstGeom>
        </p:spPr>
      </p:pic>
      <p:pic>
        <p:nvPicPr>
          <p:cNvPr id="6" name="Picture 2" descr="Europe - EU lockdowns saved more than 3m lives, research indicates -  RIS.WORLD">
            <a:extLst>
              <a:ext uri="{FF2B5EF4-FFF2-40B4-BE49-F238E27FC236}">
                <a16:creationId xmlns:a16="http://schemas.microsoft.com/office/drawing/2014/main" id="{69F323CC-0F54-417C-AE6C-E9DD238116BD}"/>
              </a:ext>
            </a:extLst>
          </p:cNvPr>
          <p:cNvPicPr>
            <a:picLocks noChangeAspect="1" noChangeArrowheads="1"/>
          </p:cNvPicPr>
          <p:nvPr/>
        </p:nvPicPr>
        <p:blipFill>
          <a:blip r:embed="rId4" cstate="print"/>
          <a:srcRect/>
          <a:stretch>
            <a:fillRect/>
          </a:stretch>
        </p:blipFill>
        <p:spPr bwMode="auto">
          <a:xfrm>
            <a:off x="733954" y="1616074"/>
            <a:ext cx="4143277" cy="3074044"/>
          </a:xfrm>
          <a:prstGeom prst="rect">
            <a:avLst/>
          </a:prstGeom>
          <a:noFill/>
          <a:ln w="9525">
            <a:noFill/>
            <a:miter lim="800000"/>
            <a:headEnd/>
            <a:tailEnd/>
          </a:ln>
        </p:spPr>
      </p:pic>
      <p:pic>
        <p:nvPicPr>
          <p:cNvPr id="7" name="Image 3">
            <a:extLst>
              <a:ext uri="{FF2B5EF4-FFF2-40B4-BE49-F238E27FC236}">
                <a16:creationId xmlns:a16="http://schemas.microsoft.com/office/drawing/2014/main" id="{6144D634-2983-434C-9B2A-7D2B87C08D46}"/>
              </a:ext>
            </a:extLst>
          </p:cNvPr>
          <p:cNvPicPr>
            <a:picLocks noChangeAspect="1"/>
          </p:cNvPicPr>
          <p:nvPr/>
        </p:nvPicPr>
        <p:blipFill>
          <a:blip r:embed="rId5" cstate="print"/>
          <a:srcRect/>
          <a:stretch>
            <a:fillRect/>
          </a:stretch>
        </p:blipFill>
        <p:spPr bwMode="auto">
          <a:xfrm>
            <a:off x="6096000" y="1616074"/>
            <a:ext cx="3379484" cy="3643828"/>
          </a:xfrm>
          <a:prstGeom prst="rect">
            <a:avLst/>
          </a:prstGeom>
          <a:noFill/>
          <a:ln w="9525">
            <a:noFill/>
            <a:miter lim="800000"/>
            <a:headEnd/>
            <a:tailEnd/>
          </a:ln>
        </p:spPr>
      </p:pic>
      <p:pic>
        <p:nvPicPr>
          <p:cNvPr id="8" name="Image 7">
            <a:extLst>
              <a:ext uri="{FF2B5EF4-FFF2-40B4-BE49-F238E27FC236}">
                <a16:creationId xmlns:a16="http://schemas.microsoft.com/office/drawing/2014/main" id="{A069F6E3-173F-4433-A622-8CEA48E5C4DE}"/>
              </a:ext>
            </a:extLst>
          </p:cNvPr>
          <p:cNvPicPr>
            <a:picLocks noChangeAspect="1"/>
          </p:cNvPicPr>
          <p:nvPr/>
        </p:nvPicPr>
        <p:blipFill>
          <a:blip r:embed="rId6"/>
          <a:stretch>
            <a:fillRect/>
          </a:stretch>
        </p:blipFill>
        <p:spPr>
          <a:xfrm>
            <a:off x="1525591" y="6181783"/>
            <a:ext cx="1304762" cy="466667"/>
          </a:xfrm>
          <a:prstGeom prst="rect">
            <a:avLst/>
          </a:prstGeom>
        </p:spPr>
      </p:pic>
    </p:spTree>
    <p:extLst>
      <p:ext uri="{BB962C8B-B14F-4D97-AF65-F5344CB8AC3E}">
        <p14:creationId xmlns:p14="http://schemas.microsoft.com/office/powerpoint/2010/main" val="1845846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ntibodies against SARS-CoV-2">
            <a:extLst>
              <a:ext uri="{FF2B5EF4-FFF2-40B4-BE49-F238E27FC236}">
                <a16:creationId xmlns:a16="http://schemas.microsoft.com/office/drawing/2014/main" id="{80B766AE-B7B7-844C-AC3D-855B13CCF8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410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Text Placeholder 1">
            <a:extLst>
              <a:ext uri="{FF2B5EF4-FFF2-40B4-BE49-F238E27FC236}">
                <a16:creationId xmlns:a16="http://schemas.microsoft.com/office/drawing/2014/main" id="{8BB0C82C-3444-4257-B292-BE90EF982D80}"/>
              </a:ext>
            </a:extLst>
          </p:cNvPr>
          <p:cNvSpPr txBox="1">
            <a:spLocks/>
          </p:cNvSpPr>
          <p:nvPr/>
        </p:nvSpPr>
        <p:spPr>
          <a:xfrm>
            <a:off x="527382" y="261020"/>
            <a:ext cx="10273141" cy="1102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BE" altLang="en-US" sz="3600" b="1" dirty="0">
                <a:solidFill>
                  <a:schemeClr val="accent1"/>
                </a:solidFill>
              </a:rPr>
              <a:t>Comment les vaccins sont-ils développés vite mais sans compromis sur la sécurité?</a:t>
            </a:r>
          </a:p>
        </p:txBody>
      </p:sp>
      <p:pic>
        <p:nvPicPr>
          <p:cNvPr id="4" name="Picture 3" descr="Timeline&#10;&#10;Description automatically generated">
            <a:extLst>
              <a:ext uri="{FF2B5EF4-FFF2-40B4-BE49-F238E27FC236}">
                <a16:creationId xmlns:a16="http://schemas.microsoft.com/office/drawing/2014/main" id="{28AD3E42-180F-427A-9AAF-CDBE7FAA7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7" y="1768929"/>
            <a:ext cx="7785700" cy="372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5031954F-4612-4DE7-B8A2-AFA8DA99FFFF}"/>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060456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6" name="Image 5">
            <a:extLst>
              <a:ext uri="{FF2B5EF4-FFF2-40B4-BE49-F238E27FC236}">
                <a16:creationId xmlns:a16="http://schemas.microsoft.com/office/drawing/2014/main" id="{5031954F-4612-4DE7-B8A2-AFA8DA99FFFF}"/>
              </a:ext>
            </a:extLst>
          </p:cNvPr>
          <p:cNvPicPr>
            <a:picLocks noChangeAspect="1"/>
          </p:cNvPicPr>
          <p:nvPr/>
        </p:nvPicPr>
        <p:blipFill>
          <a:blip r:embed="rId3"/>
          <a:stretch>
            <a:fillRect/>
          </a:stretch>
        </p:blipFill>
        <p:spPr>
          <a:xfrm>
            <a:off x="1525591" y="6225468"/>
            <a:ext cx="1304762" cy="466667"/>
          </a:xfrm>
          <a:prstGeom prst="rect">
            <a:avLst/>
          </a:prstGeom>
        </p:spPr>
      </p:pic>
      <p:pic>
        <p:nvPicPr>
          <p:cNvPr id="7" name="Image 6">
            <a:extLst>
              <a:ext uri="{FF2B5EF4-FFF2-40B4-BE49-F238E27FC236}">
                <a16:creationId xmlns:a16="http://schemas.microsoft.com/office/drawing/2014/main" id="{78B192DF-BF65-4D52-BAE6-A8888BBDD0E2}"/>
              </a:ext>
            </a:extLst>
          </p:cNvPr>
          <p:cNvPicPr>
            <a:picLocks noChangeAspect="1"/>
          </p:cNvPicPr>
          <p:nvPr/>
        </p:nvPicPr>
        <p:blipFill>
          <a:blip r:embed="rId4"/>
          <a:stretch>
            <a:fillRect/>
          </a:stretch>
        </p:blipFill>
        <p:spPr>
          <a:xfrm>
            <a:off x="1748324" y="631594"/>
            <a:ext cx="7033971" cy="4957431"/>
          </a:xfrm>
          <a:prstGeom prst="rect">
            <a:avLst/>
          </a:prstGeom>
        </p:spPr>
      </p:pic>
    </p:spTree>
    <p:extLst>
      <p:ext uri="{BB962C8B-B14F-4D97-AF65-F5344CB8AC3E}">
        <p14:creationId xmlns:p14="http://schemas.microsoft.com/office/powerpoint/2010/main" val="3007241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2" name="Image 1">
            <a:extLst>
              <a:ext uri="{FF2B5EF4-FFF2-40B4-BE49-F238E27FC236}">
                <a16:creationId xmlns:a16="http://schemas.microsoft.com/office/drawing/2014/main" id="{C39FEC35-495F-4962-9523-2008F175DAC7}"/>
              </a:ext>
            </a:extLst>
          </p:cNvPr>
          <p:cNvPicPr>
            <a:picLocks noChangeAspect="1"/>
          </p:cNvPicPr>
          <p:nvPr/>
        </p:nvPicPr>
        <p:blipFill>
          <a:blip r:embed="rId3"/>
          <a:stretch>
            <a:fillRect/>
          </a:stretch>
        </p:blipFill>
        <p:spPr>
          <a:xfrm>
            <a:off x="98855" y="264126"/>
            <a:ext cx="9217880" cy="4996031"/>
          </a:xfrm>
          <a:prstGeom prst="rect">
            <a:avLst/>
          </a:prstGeom>
        </p:spPr>
      </p:pic>
      <p:pic>
        <p:nvPicPr>
          <p:cNvPr id="6" name="Image 5">
            <a:extLst>
              <a:ext uri="{FF2B5EF4-FFF2-40B4-BE49-F238E27FC236}">
                <a16:creationId xmlns:a16="http://schemas.microsoft.com/office/drawing/2014/main" id="{15D38F3B-60C1-4C68-8DAF-6AD6560320A0}"/>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387563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5951" y="3347"/>
            <a:ext cx="12186049" cy="6854653"/>
          </a:xfrm>
          <a:prstGeom prst="rect">
            <a:avLst/>
          </a:prstGeom>
        </p:spPr>
      </p:pic>
      <p:sp>
        <p:nvSpPr>
          <p:cNvPr id="3" name="Titre 1">
            <a:extLst>
              <a:ext uri="{FF2B5EF4-FFF2-40B4-BE49-F238E27FC236}">
                <a16:creationId xmlns:a16="http://schemas.microsoft.com/office/drawing/2014/main" id="{965AB0E9-FE48-47C6-AE82-8FAADBD0BE6A}"/>
              </a:ext>
            </a:extLst>
          </p:cNvPr>
          <p:cNvSpPr txBox="1">
            <a:spLocks/>
          </p:cNvSpPr>
          <p:nvPr/>
        </p:nvSpPr>
        <p:spPr>
          <a:xfrm>
            <a:off x="254524" y="243722"/>
            <a:ext cx="11623249" cy="11905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3600" b="1" dirty="0">
                <a:solidFill>
                  <a:schemeClr val="accent1"/>
                </a:solidFill>
                <a:latin typeface="+mn-lt"/>
              </a:rPr>
              <a:t>Pourquoi </a:t>
            </a:r>
            <a:r>
              <a:rPr lang="en-US" sz="3600" b="1" dirty="0">
                <a:solidFill>
                  <a:schemeClr val="accent1"/>
                </a:solidFill>
                <a:latin typeface="+mn-lt"/>
              </a:rPr>
              <a:t>les </a:t>
            </a:r>
            <a:r>
              <a:rPr lang="en-US" sz="3600" b="1" dirty="0" err="1">
                <a:solidFill>
                  <a:schemeClr val="accent1"/>
                </a:solidFill>
                <a:latin typeface="+mn-lt"/>
              </a:rPr>
              <a:t>vaccins</a:t>
            </a:r>
            <a:r>
              <a:rPr lang="en-US" sz="3600" b="1" dirty="0">
                <a:solidFill>
                  <a:schemeClr val="accent1"/>
                </a:solidFill>
                <a:latin typeface="+mn-lt"/>
              </a:rPr>
              <a:t> à </a:t>
            </a:r>
            <a:r>
              <a:rPr lang="en-US" sz="3600" b="1" dirty="0" err="1">
                <a:solidFill>
                  <a:schemeClr val="accent1"/>
                </a:solidFill>
                <a:latin typeface="+mn-lt"/>
              </a:rPr>
              <a:t>ARNmessager</a:t>
            </a:r>
            <a:r>
              <a:rPr lang="en-US" sz="3600" b="1" dirty="0">
                <a:solidFill>
                  <a:schemeClr val="accent1"/>
                </a:solidFill>
                <a:latin typeface="+mn-lt"/>
              </a:rPr>
              <a:t> (mRNA) </a:t>
            </a:r>
          </a:p>
          <a:p>
            <a:r>
              <a:rPr lang="en-US" sz="3600" b="1" dirty="0" err="1">
                <a:solidFill>
                  <a:schemeClr val="accent1"/>
                </a:solidFill>
                <a:latin typeface="+mn-lt"/>
              </a:rPr>
              <a:t>n’ont-ils</a:t>
            </a:r>
            <a:r>
              <a:rPr lang="en-US" sz="3600" b="1" dirty="0">
                <a:solidFill>
                  <a:schemeClr val="accent1"/>
                </a:solidFill>
                <a:latin typeface="+mn-lt"/>
              </a:rPr>
              <a:t> pas de </a:t>
            </a:r>
            <a:r>
              <a:rPr lang="en-US" sz="3600" b="1" dirty="0" err="1">
                <a:solidFill>
                  <a:schemeClr val="accent1"/>
                </a:solidFill>
                <a:latin typeface="+mn-lt"/>
              </a:rPr>
              <a:t>risque</a:t>
            </a:r>
            <a:r>
              <a:rPr lang="en-US" sz="3600" b="1" dirty="0">
                <a:solidFill>
                  <a:schemeClr val="accent1"/>
                </a:solidFill>
                <a:latin typeface="+mn-lt"/>
              </a:rPr>
              <a:t> de modifier </a:t>
            </a:r>
            <a:r>
              <a:rPr lang="en-US" sz="3600" b="1" dirty="0" err="1">
                <a:solidFill>
                  <a:schemeClr val="accent1"/>
                </a:solidFill>
                <a:latin typeface="+mn-lt"/>
              </a:rPr>
              <a:t>notre</a:t>
            </a:r>
            <a:r>
              <a:rPr lang="en-US" sz="3600" b="1" dirty="0">
                <a:solidFill>
                  <a:schemeClr val="accent1"/>
                </a:solidFill>
                <a:latin typeface="+mn-lt"/>
              </a:rPr>
              <a:t> ADN?</a:t>
            </a:r>
            <a:r>
              <a:rPr lang="fr-BE" sz="3600" b="1" dirty="0">
                <a:solidFill>
                  <a:schemeClr val="accent1"/>
                </a:solidFill>
                <a:latin typeface="+mn-lt"/>
              </a:rPr>
              <a:t> </a:t>
            </a:r>
          </a:p>
        </p:txBody>
      </p:sp>
      <p:pic>
        <p:nvPicPr>
          <p:cNvPr id="4" name="Image 3" descr="EWs7PGzVcAAb5hr.jpg">
            <a:extLst>
              <a:ext uri="{FF2B5EF4-FFF2-40B4-BE49-F238E27FC236}">
                <a16:creationId xmlns:a16="http://schemas.microsoft.com/office/drawing/2014/main" id="{BBD61F8A-11AE-404C-9C81-61EC0D2B975A}"/>
              </a:ext>
            </a:extLst>
          </p:cNvPr>
          <p:cNvPicPr>
            <a:picLocks noChangeAspect="1"/>
          </p:cNvPicPr>
          <p:nvPr/>
        </p:nvPicPr>
        <p:blipFill>
          <a:blip r:embed="rId3">
            <a:extLst>
              <a:ext uri="{28A0092B-C50C-407E-A947-70E740481C1C}">
                <a14:useLocalDpi xmlns:a14="http://schemas.microsoft.com/office/drawing/2010/main" val="0"/>
              </a:ext>
            </a:extLst>
          </a:blip>
          <a:srcRect l="2" r="-1245" b="64043"/>
          <a:stretch>
            <a:fillRect/>
          </a:stretch>
        </p:blipFill>
        <p:spPr bwMode="auto">
          <a:xfrm>
            <a:off x="1359566" y="1600166"/>
            <a:ext cx="8043926" cy="38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614C4F61-F77C-4863-B4F9-08BC6D082CB3}"/>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466196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Titre 1">
            <a:extLst>
              <a:ext uri="{FF2B5EF4-FFF2-40B4-BE49-F238E27FC236}">
                <a16:creationId xmlns:a16="http://schemas.microsoft.com/office/drawing/2014/main" id="{ABC879B0-AB92-4013-8224-D2735D9A230A}"/>
              </a:ext>
            </a:extLst>
          </p:cNvPr>
          <p:cNvSpPr txBox="1">
            <a:spLocks/>
          </p:cNvSpPr>
          <p:nvPr/>
        </p:nvSpPr>
        <p:spPr>
          <a:xfrm>
            <a:off x="316623" y="259492"/>
            <a:ext cx="11523444" cy="619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3600" b="1" dirty="0">
                <a:solidFill>
                  <a:schemeClr val="accent1"/>
                </a:solidFill>
                <a:latin typeface="+mn-lt"/>
              </a:rPr>
              <a:t>La technique ARNm : avantages - inconvénients</a:t>
            </a:r>
          </a:p>
        </p:txBody>
      </p:sp>
      <p:graphicFrame>
        <p:nvGraphicFramePr>
          <p:cNvPr id="4" name="Tableau 3">
            <a:extLst>
              <a:ext uri="{FF2B5EF4-FFF2-40B4-BE49-F238E27FC236}">
                <a16:creationId xmlns:a16="http://schemas.microsoft.com/office/drawing/2014/main" id="{692775E3-E21D-4A78-8919-EABB6E9E0A08}"/>
              </a:ext>
            </a:extLst>
          </p:cNvPr>
          <p:cNvGraphicFramePr>
            <a:graphicFrameLocks noGrp="1"/>
          </p:cNvGraphicFramePr>
          <p:nvPr>
            <p:extLst>
              <p:ext uri="{D42A27DB-BD31-4B8C-83A1-F6EECF244321}">
                <p14:modId xmlns:p14="http://schemas.microsoft.com/office/powerpoint/2010/main" val="996134629"/>
              </p:ext>
            </p:extLst>
          </p:nvPr>
        </p:nvGraphicFramePr>
        <p:xfrm>
          <a:off x="316622" y="1036337"/>
          <a:ext cx="9500684" cy="4154467"/>
        </p:xfrm>
        <a:graphic>
          <a:graphicData uri="http://schemas.openxmlformats.org/drawingml/2006/table">
            <a:tbl>
              <a:tblPr firstRow="1" bandRow="1">
                <a:tableStyleId>{5C22544A-7EE6-4342-B048-85BDC9FD1C3A}</a:tableStyleId>
              </a:tblPr>
              <a:tblGrid>
                <a:gridCol w="4854272">
                  <a:extLst>
                    <a:ext uri="{9D8B030D-6E8A-4147-A177-3AD203B41FA5}">
                      <a16:colId xmlns:a16="http://schemas.microsoft.com/office/drawing/2014/main" val="20000"/>
                    </a:ext>
                  </a:extLst>
                </a:gridCol>
                <a:gridCol w="4646412">
                  <a:extLst>
                    <a:ext uri="{9D8B030D-6E8A-4147-A177-3AD203B41FA5}">
                      <a16:colId xmlns:a16="http://schemas.microsoft.com/office/drawing/2014/main" val="20001"/>
                    </a:ext>
                  </a:extLst>
                </a:gridCol>
              </a:tblGrid>
              <a:tr h="302474">
                <a:tc>
                  <a:txBody>
                    <a:bodyPr/>
                    <a:lstStyle/>
                    <a:p>
                      <a:r>
                        <a:rPr lang="fr-BE" sz="1400" dirty="0"/>
                        <a:t>Avantages</a:t>
                      </a:r>
                      <a:endParaRPr lang="en-US" sz="1400" dirty="0"/>
                    </a:p>
                  </a:txBody>
                  <a:tcPr/>
                </a:tc>
                <a:tc>
                  <a:txBody>
                    <a:bodyPr/>
                    <a:lstStyle/>
                    <a:p>
                      <a:r>
                        <a:rPr lang="fr-BE" sz="1400" dirty="0"/>
                        <a:t>Inconvénients</a:t>
                      </a:r>
                      <a:endParaRPr lang="en-US" sz="1400" dirty="0"/>
                    </a:p>
                  </a:txBody>
                  <a:tcPr/>
                </a:tc>
                <a:extLst>
                  <a:ext uri="{0D108BD9-81ED-4DB2-BD59-A6C34878D82A}">
                    <a16:rowId xmlns:a16="http://schemas.microsoft.com/office/drawing/2014/main" val="10000"/>
                  </a:ext>
                </a:extLst>
              </a:tr>
              <a:tr h="7424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a:t>Faciles et rapides à produire à grande échelle, éventuellement à adapter si variant</a:t>
                      </a:r>
                    </a:p>
                    <a:p>
                      <a:endParaRPr lang="en-US" sz="1400" dirty="0"/>
                    </a:p>
                  </a:txBody>
                  <a:tcPr/>
                </a:tc>
                <a:tc>
                  <a:txBody>
                    <a:bodyPr/>
                    <a:lstStyle/>
                    <a:p>
                      <a:r>
                        <a:rPr lang="fr-BE" sz="1400" dirty="0"/>
                        <a:t>Ils</a:t>
                      </a:r>
                      <a:r>
                        <a:rPr lang="fr-BE" sz="1400" baseline="0" dirty="0"/>
                        <a:t> sont très instables et très fragiles: on doit les encapsuler dans des bulles lipidiques et les conserver à très basse température</a:t>
                      </a:r>
                      <a:endParaRPr lang="en-US" sz="1400" dirty="0"/>
                    </a:p>
                  </a:txBody>
                  <a:tcPr/>
                </a:tc>
                <a:extLst>
                  <a:ext uri="{0D108BD9-81ED-4DB2-BD59-A6C34878D82A}">
                    <a16:rowId xmlns:a16="http://schemas.microsoft.com/office/drawing/2014/main" val="10001"/>
                  </a:ext>
                </a:extLst>
              </a:tr>
              <a:tr h="11823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a:t>Imitation de</a:t>
                      </a:r>
                      <a:r>
                        <a:rPr lang="fr-BE" sz="1400" baseline="0" dirty="0"/>
                        <a:t> ce qui se passe dans l’infection naturelle d’où réaction immunitaire complète, avec </a:t>
                      </a:r>
                      <a:r>
                        <a:rPr lang="fr-FR" sz="1400" kern="1200" dirty="0">
                          <a:solidFill>
                            <a:schemeClr val="dk1"/>
                          </a:solidFill>
                          <a:latin typeface="+mn-lt"/>
                          <a:ea typeface="+mn-ea"/>
                          <a:cs typeface="+mn-cs"/>
                        </a:rPr>
                        <a:t>stimulation aussi bien de la réponse immunitaire cellulaire (lymphocytes T CD4+ et CD8+), que de la réponse immunitaire humorale (production d'anticorps)</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a:t>SI on les conserve mal, ils</a:t>
                      </a:r>
                      <a:r>
                        <a:rPr lang="fr-BE" sz="1400" baseline="0" dirty="0"/>
                        <a:t> sont détruits …. et on injecte quelque chose d’inactif</a:t>
                      </a:r>
                      <a:endParaRPr lang="en-US" sz="1400" b="1" dirty="0"/>
                    </a:p>
                  </a:txBody>
                  <a:tcPr/>
                </a:tc>
                <a:extLst>
                  <a:ext uri="{0D108BD9-81ED-4DB2-BD59-A6C34878D82A}">
                    <a16:rowId xmlns:a16="http://schemas.microsoft.com/office/drawing/2014/main" val="10002"/>
                  </a:ext>
                </a:extLst>
              </a:tr>
              <a:tr h="9624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a:t>Chaque dose vaccinale est extrêmement</a:t>
                      </a:r>
                      <a:r>
                        <a:rPr lang="fr-BE" sz="1400" baseline="0" dirty="0"/>
                        <a:t> pure (pas d’adjuvant)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400" baseline="0" dirty="0"/>
                        <a:t>Pas de culture cellulaire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400" baseline="0" dirty="0"/>
                        <a:t>Moins de risque de contamination</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Effets</a:t>
                      </a:r>
                      <a:r>
                        <a:rPr lang="en-US" sz="1400" dirty="0"/>
                        <a:t> </a:t>
                      </a:r>
                      <a:r>
                        <a:rPr lang="en-US" sz="1400" dirty="0" err="1"/>
                        <a:t>secondaires</a:t>
                      </a:r>
                      <a:r>
                        <a:rPr lang="en-US" sz="1400" dirty="0"/>
                        <a:t> </a:t>
                      </a:r>
                      <a:r>
                        <a:rPr lang="en-US" sz="1400" dirty="0" err="1"/>
                        <a:t>locaux</a:t>
                      </a:r>
                      <a:r>
                        <a:rPr lang="en-US" sz="1400" dirty="0"/>
                        <a:t> et </a:t>
                      </a:r>
                      <a:r>
                        <a:rPr lang="en-US" sz="1400" dirty="0" err="1"/>
                        <a:t>généraux</a:t>
                      </a:r>
                      <a:r>
                        <a:rPr lang="en-US" sz="1400" dirty="0"/>
                        <a:t>: </a:t>
                      </a:r>
                      <a:r>
                        <a:rPr lang="en-US" sz="1400" dirty="0" err="1"/>
                        <a:t>à</a:t>
                      </a:r>
                      <a:r>
                        <a:rPr lang="en-US" sz="1400" dirty="0"/>
                        <a:t> cause des </a:t>
                      </a:r>
                      <a:r>
                        <a:rPr lang="en-US" sz="1400" dirty="0" err="1"/>
                        <a:t>nanoparticules</a:t>
                      </a:r>
                      <a:r>
                        <a:rPr lang="en-US" sz="1400" baseline="0" dirty="0"/>
                        <a:t> </a:t>
                      </a:r>
                      <a:r>
                        <a:rPr lang="en-US" sz="1400" baseline="0" dirty="0" err="1"/>
                        <a:t>lipidiques</a:t>
                      </a:r>
                      <a:r>
                        <a:rPr lang="en-US" sz="1400" baseline="0" dirty="0"/>
                        <a:t> et de la </a:t>
                      </a:r>
                      <a:r>
                        <a:rPr lang="en-US" sz="1400" baseline="0" dirty="0" err="1"/>
                        <a:t>réaction</a:t>
                      </a:r>
                      <a:r>
                        <a:rPr lang="en-US" sz="1400" baseline="0" dirty="0"/>
                        <a:t> </a:t>
                      </a:r>
                      <a:r>
                        <a:rPr lang="en-US" sz="1400" baseline="0" dirty="0" err="1"/>
                        <a:t>immunitaire</a:t>
                      </a:r>
                      <a:r>
                        <a:rPr lang="en-US" sz="1400" baseline="0" dirty="0"/>
                        <a:t> </a:t>
                      </a:r>
                      <a:r>
                        <a:rPr lang="en-US" sz="1400" baseline="0" dirty="0" err="1"/>
                        <a:t>importante</a:t>
                      </a:r>
                      <a:endParaRPr lang="en-US" sz="1400" dirty="0"/>
                    </a:p>
                    <a:p>
                      <a:endParaRPr lang="en-US" sz="1400" dirty="0"/>
                    </a:p>
                  </a:txBody>
                  <a:tcPr/>
                </a:tc>
                <a:extLst>
                  <a:ext uri="{0D108BD9-81ED-4DB2-BD59-A6C34878D82A}">
                    <a16:rowId xmlns:a16="http://schemas.microsoft.com/office/drawing/2014/main" val="10003"/>
                  </a:ext>
                </a:extLst>
              </a:tr>
              <a:tr h="9624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a:t>Ils</a:t>
                      </a:r>
                      <a:r>
                        <a:rPr lang="fr-BE" sz="1400" baseline="0" dirty="0"/>
                        <a:t> n’interagissent pas avec le génome (restent dans le cytoplasme ), dégradation rapide et ne circulent pas dans le corps</a:t>
                      </a:r>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t>Technologie connue depuis &gt;20 ans mais pas du grand public car pas de vaccin avec cette technologie disponible actuellement</a:t>
                      </a:r>
                      <a:endParaRPr lang="en-US" sz="1400" dirty="0"/>
                    </a:p>
                    <a:p>
                      <a:endParaRPr lang="en-US" sz="1400" dirty="0"/>
                    </a:p>
                  </a:txBody>
                  <a:tcPr/>
                </a:tc>
                <a:extLst>
                  <a:ext uri="{0D108BD9-81ED-4DB2-BD59-A6C34878D82A}">
                    <a16:rowId xmlns:a16="http://schemas.microsoft.com/office/drawing/2014/main" val="10004"/>
                  </a:ext>
                </a:extLst>
              </a:tr>
            </a:tbl>
          </a:graphicData>
        </a:graphic>
      </p:graphicFrame>
      <p:pic>
        <p:nvPicPr>
          <p:cNvPr id="6" name="Image 5">
            <a:extLst>
              <a:ext uri="{FF2B5EF4-FFF2-40B4-BE49-F238E27FC236}">
                <a16:creationId xmlns:a16="http://schemas.microsoft.com/office/drawing/2014/main" id="{BC0D37DD-D8D9-492B-A098-FE71CAB4399E}"/>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3474096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15332" y="14030"/>
            <a:ext cx="12186049" cy="6854653"/>
          </a:xfrm>
          <a:prstGeom prst="rect">
            <a:avLst/>
          </a:prstGeom>
        </p:spPr>
      </p:pic>
      <p:sp>
        <p:nvSpPr>
          <p:cNvPr id="3" name="Titre 1">
            <a:extLst>
              <a:ext uri="{FF2B5EF4-FFF2-40B4-BE49-F238E27FC236}">
                <a16:creationId xmlns:a16="http://schemas.microsoft.com/office/drawing/2014/main" id="{ABC879B0-AB92-4013-8224-D2735D9A230A}"/>
              </a:ext>
            </a:extLst>
          </p:cNvPr>
          <p:cNvSpPr txBox="1">
            <a:spLocks/>
          </p:cNvSpPr>
          <p:nvPr/>
        </p:nvSpPr>
        <p:spPr>
          <a:xfrm>
            <a:off x="1626947" y="259492"/>
            <a:ext cx="8938105" cy="619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3600" b="1" dirty="0">
                <a:solidFill>
                  <a:schemeClr val="accent1"/>
                </a:solidFill>
                <a:latin typeface="+mn-lt"/>
              </a:rPr>
              <a:t>La technique ARNm : avantages - inconvénients</a:t>
            </a:r>
          </a:p>
        </p:txBody>
      </p:sp>
      <p:sp>
        <p:nvSpPr>
          <p:cNvPr id="6" name="ZoneTexte 5">
            <a:extLst>
              <a:ext uri="{FF2B5EF4-FFF2-40B4-BE49-F238E27FC236}">
                <a16:creationId xmlns:a16="http://schemas.microsoft.com/office/drawing/2014/main" id="{724B6738-E544-4343-9F70-C5B29662F3E7}"/>
              </a:ext>
            </a:extLst>
          </p:cNvPr>
          <p:cNvSpPr txBox="1"/>
          <p:nvPr/>
        </p:nvSpPr>
        <p:spPr>
          <a:xfrm>
            <a:off x="1211467" y="1856133"/>
            <a:ext cx="9353585" cy="2492990"/>
          </a:xfrm>
          <a:prstGeom prst="rect">
            <a:avLst/>
          </a:prstGeom>
          <a:noFill/>
        </p:spPr>
        <p:txBody>
          <a:bodyPr wrap="square" rtlCol="0">
            <a:spAutoFit/>
          </a:bodyPr>
          <a:lstStyle/>
          <a:p>
            <a:pPr marL="342900" indent="-342900" algn="just">
              <a:buFont typeface="Arial" panose="020B0604020202020204" pitchFamily="34" charset="0"/>
              <a:buChar char="•"/>
            </a:pPr>
            <a:r>
              <a:rPr lang="fr-BE" sz="2200" dirty="0"/>
              <a:t>Vaccins </a:t>
            </a:r>
            <a:r>
              <a:rPr lang="fr-BE" sz="2200" dirty="0" err="1"/>
              <a:t>mRNA</a:t>
            </a:r>
            <a:r>
              <a:rPr lang="fr-BE" sz="2200" dirty="0"/>
              <a:t>: identifiés ces 10 dernières années comme la technologie la plus prometteuse et la plus rapide.</a:t>
            </a:r>
          </a:p>
          <a:p>
            <a:pPr marL="342900" indent="-342900" algn="just">
              <a:buFont typeface="Arial" panose="020B0604020202020204" pitchFamily="34" charset="0"/>
              <a:buChar char="•"/>
            </a:pPr>
            <a:endParaRPr lang="fr-BE" sz="2200" dirty="0"/>
          </a:p>
          <a:p>
            <a:pPr marL="342900" indent="-342900" algn="just">
              <a:buFont typeface="Arial" panose="020B0604020202020204" pitchFamily="34" charset="0"/>
              <a:buChar char="•"/>
            </a:pPr>
            <a:r>
              <a:rPr lang="fr-BE" sz="2200" dirty="0"/>
              <a:t>Une dizaine de vaccins humains en développement ou en expérimentation.</a:t>
            </a:r>
          </a:p>
          <a:p>
            <a:pPr algn="r"/>
            <a:endParaRPr lang="fr-BE" sz="2200" i="1" dirty="0"/>
          </a:p>
          <a:p>
            <a:pPr algn="r"/>
            <a:r>
              <a:rPr lang="fr-BE" sz="1400" i="1" dirty="0" err="1"/>
              <a:t>Zang</a:t>
            </a:r>
            <a:r>
              <a:rPr lang="fr-BE" sz="1400" i="1" dirty="0"/>
              <a:t> et al. </a:t>
            </a:r>
            <a:r>
              <a:rPr lang="fr-BE" sz="1400" i="1" dirty="0" err="1"/>
              <a:t>mRNA</a:t>
            </a:r>
            <a:r>
              <a:rPr lang="fr-BE" sz="1400" i="1" dirty="0"/>
              <a:t> vaccine </a:t>
            </a:r>
            <a:r>
              <a:rPr lang="fr-BE" sz="1400" i="1" dirty="0" err="1"/>
              <a:t>against</a:t>
            </a:r>
            <a:r>
              <a:rPr lang="fr-BE" sz="1400" i="1" dirty="0"/>
              <a:t> </a:t>
            </a:r>
            <a:r>
              <a:rPr lang="fr-BE" sz="1400" i="1" dirty="0" err="1"/>
              <a:t>infectious</a:t>
            </a:r>
            <a:r>
              <a:rPr lang="fr-BE" sz="1400" i="1" dirty="0"/>
              <a:t> </a:t>
            </a:r>
            <a:r>
              <a:rPr lang="fr-BE" sz="1400" i="1" dirty="0" err="1"/>
              <a:t>deseases</a:t>
            </a:r>
            <a:r>
              <a:rPr lang="fr-BE" sz="1400" i="1" dirty="0"/>
              <a:t>.</a:t>
            </a:r>
          </a:p>
          <a:p>
            <a:pPr algn="r"/>
            <a:r>
              <a:rPr lang="fr-BE" sz="1400" i="1" dirty="0" err="1"/>
              <a:t>Frontiers</a:t>
            </a:r>
            <a:r>
              <a:rPr lang="fr-BE" sz="1400" i="1" dirty="0"/>
              <a:t> in </a:t>
            </a:r>
            <a:r>
              <a:rPr lang="fr-BE" sz="1400" i="1" dirty="0" err="1"/>
              <a:t>ImmunologyMarch</a:t>
            </a:r>
            <a:r>
              <a:rPr lang="fr-BE" sz="1400" i="1" dirty="0"/>
              <a:t> 2019 Vol 10 Article 594</a:t>
            </a:r>
          </a:p>
          <a:p>
            <a:pPr algn="just"/>
            <a:endParaRPr lang="fr-BE" dirty="0"/>
          </a:p>
        </p:txBody>
      </p:sp>
      <p:pic>
        <p:nvPicPr>
          <p:cNvPr id="7" name="Image 6">
            <a:extLst>
              <a:ext uri="{FF2B5EF4-FFF2-40B4-BE49-F238E27FC236}">
                <a16:creationId xmlns:a16="http://schemas.microsoft.com/office/drawing/2014/main" id="{88311F5A-49B6-4F40-8C28-360871BF6C94}"/>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3302004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3347"/>
            <a:ext cx="12186049" cy="6854653"/>
          </a:xfrm>
          <a:prstGeom prst="rect">
            <a:avLst/>
          </a:prstGeom>
        </p:spPr>
      </p:pic>
      <p:sp>
        <p:nvSpPr>
          <p:cNvPr id="3" name="Titre 1">
            <a:extLst>
              <a:ext uri="{FF2B5EF4-FFF2-40B4-BE49-F238E27FC236}">
                <a16:creationId xmlns:a16="http://schemas.microsoft.com/office/drawing/2014/main" id="{28BDB3C9-8D38-47EF-B60A-4AEEA1EFE778}"/>
              </a:ext>
            </a:extLst>
          </p:cNvPr>
          <p:cNvSpPr txBox="1">
            <a:spLocks/>
          </p:cNvSpPr>
          <p:nvPr/>
        </p:nvSpPr>
        <p:spPr>
          <a:xfrm>
            <a:off x="154111" y="308224"/>
            <a:ext cx="11928297" cy="53631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fr-BE" sz="1900" b="1" dirty="0"/>
          </a:p>
        </p:txBody>
      </p:sp>
      <p:pic>
        <p:nvPicPr>
          <p:cNvPr id="4" name="Image 3">
            <a:extLst>
              <a:ext uri="{FF2B5EF4-FFF2-40B4-BE49-F238E27FC236}">
                <a16:creationId xmlns:a16="http://schemas.microsoft.com/office/drawing/2014/main" id="{B8D0380E-473A-4660-954A-55D254A6B51C}"/>
              </a:ext>
            </a:extLst>
          </p:cNvPr>
          <p:cNvPicPr>
            <a:picLocks noChangeAspect="1"/>
          </p:cNvPicPr>
          <p:nvPr/>
        </p:nvPicPr>
        <p:blipFill>
          <a:blip r:embed="rId3"/>
          <a:stretch>
            <a:fillRect/>
          </a:stretch>
        </p:blipFill>
        <p:spPr>
          <a:xfrm>
            <a:off x="1525591" y="6225468"/>
            <a:ext cx="1304762" cy="466667"/>
          </a:xfrm>
          <a:prstGeom prst="rect">
            <a:avLst/>
          </a:prstGeom>
        </p:spPr>
      </p:pic>
      <p:pic>
        <p:nvPicPr>
          <p:cNvPr id="19" name="Image 18">
            <a:extLst>
              <a:ext uri="{FF2B5EF4-FFF2-40B4-BE49-F238E27FC236}">
                <a16:creationId xmlns:a16="http://schemas.microsoft.com/office/drawing/2014/main" id="{3DD7B3F9-0A3D-4F52-983D-2CF69621B77C}"/>
              </a:ext>
            </a:extLst>
          </p:cNvPr>
          <p:cNvPicPr>
            <a:picLocks noChangeAspect="1"/>
          </p:cNvPicPr>
          <p:nvPr/>
        </p:nvPicPr>
        <p:blipFill>
          <a:blip r:embed="rId4"/>
          <a:stretch>
            <a:fillRect/>
          </a:stretch>
        </p:blipFill>
        <p:spPr>
          <a:xfrm>
            <a:off x="9139053" y="196975"/>
            <a:ext cx="2898836" cy="2410316"/>
          </a:xfrm>
          <a:prstGeom prst="rect">
            <a:avLst/>
          </a:prstGeom>
        </p:spPr>
      </p:pic>
      <p:sp>
        <p:nvSpPr>
          <p:cNvPr id="20" name="Rectangle 19">
            <a:extLst>
              <a:ext uri="{FF2B5EF4-FFF2-40B4-BE49-F238E27FC236}">
                <a16:creationId xmlns:a16="http://schemas.microsoft.com/office/drawing/2014/main" id="{00C44C30-4139-4E94-B025-5CAD6406C373}"/>
              </a:ext>
            </a:extLst>
          </p:cNvPr>
          <p:cNvSpPr/>
          <p:nvPr/>
        </p:nvSpPr>
        <p:spPr>
          <a:xfrm>
            <a:off x="280482" y="355106"/>
            <a:ext cx="2549871" cy="3970318"/>
          </a:xfrm>
          <a:prstGeom prst="rect">
            <a:avLst/>
          </a:prstGeom>
        </p:spPr>
        <p:txBody>
          <a:bodyPr wrap="square">
            <a:spAutoFit/>
          </a:bodyPr>
          <a:lstStyle/>
          <a:p>
            <a:r>
              <a:rPr lang="fr-BE" b="1" dirty="0">
                <a:solidFill>
                  <a:schemeClr val="accent1"/>
                </a:solidFill>
              </a:rPr>
              <a:t>La Covid-19, provoquée par le coronavirus SARS-CoV-2 est apparue le 16 novembre dans la ville de Wuhan, province de Hubei, en Chine.</a:t>
            </a:r>
          </a:p>
          <a:p>
            <a:endParaRPr lang="fr-BE" b="1" dirty="0">
              <a:solidFill>
                <a:schemeClr val="accent1"/>
              </a:solidFill>
            </a:endParaRPr>
          </a:p>
          <a:p>
            <a:r>
              <a:rPr lang="fr-BE" b="1" dirty="0">
                <a:solidFill>
                  <a:schemeClr val="accent1"/>
                </a:solidFill>
              </a:rPr>
              <a:t>Elle se propage rapidement dans le monde. L’OMS prononce l’état d’urgence de santé publique de portée internationale le 30 janvier 2020.</a:t>
            </a:r>
          </a:p>
        </p:txBody>
      </p:sp>
      <p:pic>
        <p:nvPicPr>
          <p:cNvPr id="21" name="Image 20" descr="Une image contenant personne&#10;&#10;Description générée automatiquement">
            <a:extLst>
              <a:ext uri="{FF2B5EF4-FFF2-40B4-BE49-F238E27FC236}">
                <a16:creationId xmlns:a16="http://schemas.microsoft.com/office/drawing/2014/main" id="{1685A3D3-CA49-4F59-8887-D1705C5BACE9}"/>
              </a:ext>
            </a:extLst>
          </p:cNvPr>
          <p:cNvPicPr>
            <a:picLocks noChangeAspect="1"/>
          </p:cNvPicPr>
          <p:nvPr/>
        </p:nvPicPr>
        <p:blipFill>
          <a:blip r:embed="rId5"/>
          <a:stretch>
            <a:fillRect/>
          </a:stretch>
        </p:blipFill>
        <p:spPr>
          <a:xfrm>
            <a:off x="8197246" y="2663430"/>
            <a:ext cx="3837251" cy="2115843"/>
          </a:xfrm>
          <a:prstGeom prst="rect">
            <a:avLst/>
          </a:prstGeom>
        </p:spPr>
      </p:pic>
      <p:pic>
        <p:nvPicPr>
          <p:cNvPr id="22" name="Image 21" descr="Une image contenant texte&#10;&#10;Description générée automatiquement">
            <a:extLst>
              <a:ext uri="{FF2B5EF4-FFF2-40B4-BE49-F238E27FC236}">
                <a16:creationId xmlns:a16="http://schemas.microsoft.com/office/drawing/2014/main" id="{D8DDFE09-E85C-4ED0-BEC2-88D1F2569A8E}"/>
              </a:ext>
            </a:extLst>
          </p:cNvPr>
          <p:cNvPicPr>
            <a:picLocks noChangeAspect="1"/>
          </p:cNvPicPr>
          <p:nvPr/>
        </p:nvPicPr>
        <p:blipFill>
          <a:blip r:embed="rId6"/>
          <a:stretch>
            <a:fillRect/>
          </a:stretch>
        </p:blipFill>
        <p:spPr>
          <a:xfrm>
            <a:off x="2956724" y="836976"/>
            <a:ext cx="5528447" cy="4305605"/>
          </a:xfrm>
          <a:prstGeom prst="rect">
            <a:avLst/>
          </a:prstGeom>
        </p:spPr>
      </p:pic>
    </p:spTree>
    <p:extLst>
      <p:ext uri="{BB962C8B-B14F-4D97-AF65-F5344CB8AC3E}">
        <p14:creationId xmlns:p14="http://schemas.microsoft.com/office/powerpoint/2010/main" val="2452248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Titre 1">
            <a:extLst>
              <a:ext uri="{FF2B5EF4-FFF2-40B4-BE49-F238E27FC236}">
                <a16:creationId xmlns:a16="http://schemas.microsoft.com/office/drawing/2014/main" id="{740761A2-D365-44CB-9C83-91C568980E21}"/>
              </a:ext>
            </a:extLst>
          </p:cNvPr>
          <p:cNvSpPr txBox="1">
            <a:spLocks/>
          </p:cNvSpPr>
          <p:nvPr/>
        </p:nvSpPr>
        <p:spPr>
          <a:xfrm>
            <a:off x="838200" y="494269"/>
            <a:ext cx="10515600" cy="5231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chemeClr val="accent1"/>
                </a:solidFill>
                <a:latin typeface="+mn-lt"/>
              </a:rPr>
              <a:t>Quelle efficacité ont ces vaccins?</a:t>
            </a:r>
          </a:p>
        </p:txBody>
      </p:sp>
      <p:pic>
        <p:nvPicPr>
          <p:cNvPr id="4" name="Image 4">
            <a:extLst>
              <a:ext uri="{FF2B5EF4-FFF2-40B4-BE49-F238E27FC236}">
                <a16:creationId xmlns:a16="http://schemas.microsoft.com/office/drawing/2014/main" id="{5A95C9D3-27A3-45B3-B9E1-5A05E4D6D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566" y="1311636"/>
            <a:ext cx="7471719" cy="423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72C0F29F-EC97-4C03-ADE4-532852D155A8}"/>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4242158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3" name="Image 5">
            <a:extLst>
              <a:ext uri="{FF2B5EF4-FFF2-40B4-BE49-F238E27FC236}">
                <a16:creationId xmlns:a16="http://schemas.microsoft.com/office/drawing/2014/main" id="{F6DF66AB-9902-4DC7-A930-FA5F07149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01" t="10941" r="12988" b="8421"/>
          <a:stretch>
            <a:fillRect/>
          </a:stretch>
        </p:blipFill>
        <p:spPr bwMode="auto">
          <a:xfrm>
            <a:off x="1287979" y="216073"/>
            <a:ext cx="8250237"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B85D7CC0-5842-4F13-9365-A391B73479F3}"/>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599742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4" name="Image 2">
            <a:extLst>
              <a:ext uri="{FF2B5EF4-FFF2-40B4-BE49-F238E27FC236}">
                <a16:creationId xmlns:a16="http://schemas.microsoft.com/office/drawing/2014/main" id="{B735848E-0AC8-40FA-AE20-F3306354C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888" t="44960" r="35037" b="41429"/>
          <a:stretch>
            <a:fillRect/>
          </a:stretch>
        </p:blipFill>
        <p:spPr bwMode="auto">
          <a:xfrm>
            <a:off x="331489" y="308666"/>
            <a:ext cx="6643972" cy="170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4">
            <a:extLst>
              <a:ext uri="{FF2B5EF4-FFF2-40B4-BE49-F238E27FC236}">
                <a16:creationId xmlns:a16="http://schemas.microsoft.com/office/drawing/2014/main" id="{71D51C47-9B61-41D1-BF13-4D8070B3905B}"/>
              </a:ext>
            </a:extLst>
          </p:cNvPr>
          <p:cNvSpPr txBox="1">
            <a:spLocks noChangeArrowheads="1"/>
          </p:cNvSpPr>
          <p:nvPr/>
        </p:nvSpPr>
        <p:spPr bwMode="auto">
          <a:xfrm>
            <a:off x="1525590" y="1997837"/>
            <a:ext cx="899472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fr-FR" altLang="fr-FR" sz="2000" dirty="0">
                <a:latin typeface="+mn-lt"/>
              </a:rPr>
              <a:t>Le vaccin est commercialisé dans l'UE sous la marque COMIRNATY®, qui représente une combinaison des termes </a:t>
            </a:r>
          </a:p>
          <a:p>
            <a:pPr algn="just" eaLnBrk="1" hangingPunct="1">
              <a:spcBef>
                <a:spcPct val="0"/>
              </a:spcBef>
              <a:buFont typeface="Arial" panose="020B0604020202020204" pitchFamily="34" charset="0"/>
              <a:buNone/>
            </a:pPr>
            <a:endParaRPr lang="fr-FR" altLang="fr-FR" sz="2000" dirty="0">
              <a:latin typeface="+mn-lt"/>
            </a:endParaRPr>
          </a:p>
          <a:p>
            <a:pPr algn="ctr" eaLnBrk="1" hangingPunct="1">
              <a:spcBef>
                <a:spcPct val="0"/>
              </a:spcBef>
              <a:buFont typeface="Arial" panose="020B0604020202020204" pitchFamily="34" charset="0"/>
              <a:buNone/>
            </a:pPr>
            <a:r>
              <a:rPr lang="fr-FR" altLang="fr-FR" sz="2000" b="1" i="1" dirty="0">
                <a:latin typeface="+mn-lt"/>
              </a:rPr>
              <a:t>COVID-19 </a:t>
            </a:r>
          </a:p>
          <a:p>
            <a:pPr algn="ctr" eaLnBrk="1" hangingPunct="1">
              <a:spcBef>
                <a:spcPct val="0"/>
              </a:spcBef>
              <a:buFont typeface="Arial" panose="020B0604020202020204" pitchFamily="34" charset="0"/>
              <a:buNone/>
            </a:pPr>
            <a:r>
              <a:rPr lang="fr-FR" altLang="fr-FR" sz="2000" b="1" i="1" dirty="0">
                <a:latin typeface="+mn-lt"/>
              </a:rPr>
              <a:t>ARNm </a:t>
            </a:r>
          </a:p>
          <a:p>
            <a:pPr algn="ctr" eaLnBrk="1" hangingPunct="1">
              <a:spcBef>
                <a:spcPct val="0"/>
              </a:spcBef>
              <a:buFont typeface="Arial" panose="020B0604020202020204" pitchFamily="34" charset="0"/>
              <a:buNone/>
            </a:pPr>
            <a:r>
              <a:rPr lang="fr-FR" altLang="fr-FR" sz="2000" b="1" i="1" dirty="0">
                <a:latin typeface="+mn-lt"/>
              </a:rPr>
              <a:t>communauté et immunité </a:t>
            </a:r>
          </a:p>
          <a:p>
            <a:pPr algn="just" eaLnBrk="1" hangingPunct="1">
              <a:spcBef>
                <a:spcPct val="0"/>
              </a:spcBef>
              <a:buFont typeface="Arial" panose="020B0604020202020204" pitchFamily="34" charset="0"/>
              <a:buNone/>
            </a:pPr>
            <a:endParaRPr lang="fr-FR" altLang="fr-FR" sz="2000" dirty="0">
              <a:latin typeface="+mn-lt"/>
            </a:endParaRPr>
          </a:p>
          <a:p>
            <a:pPr algn="just" eaLnBrk="1" hangingPunct="1">
              <a:spcBef>
                <a:spcPct val="0"/>
              </a:spcBef>
              <a:buFont typeface="Arial" panose="020B0604020202020204" pitchFamily="34" charset="0"/>
              <a:buNone/>
            </a:pPr>
            <a:r>
              <a:rPr lang="fr-FR" altLang="fr-FR" sz="2000" dirty="0">
                <a:latin typeface="+mn-lt"/>
              </a:rPr>
              <a:t>pour mettre en évidence la première autorisation d'un vaccin à ARN messager (ARNm ou </a:t>
            </a:r>
            <a:r>
              <a:rPr lang="fr-FR" altLang="fr-FR" sz="2000" dirty="0" err="1">
                <a:latin typeface="+mn-lt"/>
              </a:rPr>
              <a:t>mRNA</a:t>
            </a:r>
            <a:r>
              <a:rPr lang="fr-FR" altLang="fr-FR" sz="2000" dirty="0">
                <a:latin typeface="+mn-lt"/>
              </a:rPr>
              <a:t>), ainsi que les efforts mondiaux conjoints. </a:t>
            </a:r>
          </a:p>
        </p:txBody>
      </p:sp>
      <p:sp>
        <p:nvSpPr>
          <p:cNvPr id="7" name="ZoneTexte 5">
            <a:extLst>
              <a:ext uri="{FF2B5EF4-FFF2-40B4-BE49-F238E27FC236}">
                <a16:creationId xmlns:a16="http://schemas.microsoft.com/office/drawing/2014/main" id="{485C678B-F1A0-4495-B4D5-D63979B14051}"/>
              </a:ext>
            </a:extLst>
          </p:cNvPr>
          <p:cNvSpPr txBox="1">
            <a:spLocks noChangeArrowheads="1"/>
          </p:cNvSpPr>
          <p:nvPr/>
        </p:nvSpPr>
        <p:spPr bwMode="auto">
          <a:xfrm>
            <a:off x="1148518" y="5073412"/>
            <a:ext cx="8137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fr-FR" altLang="fr-FR" sz="1400" i="1" dirty="0">
                <a:latin typeface="+mn-lt"/>
              </a:rPr>
              <a:t>https://press.pfizer.be/pfizer-et-biontech-recoivent-lautorisation-de-lunion-europeenne-pour-leur-vaccin-covid-19translation</a:t>
            </a:r>
          </a:p>
        </p:txBody>
      </p:sp>
      <p:pic>
        <p:nvPicPr>
          <p:cNvPr id="8" name="Image 7">
            <a:extLst>
              <a:ext uri="{FF2B5EF4-FFF2-40B4-BE49-F238E27FC236}">
                <a16:creationId xmlns:a16="http://schemas.microsoft.com/office/drawing/2014/main" id="{3670009F-99FD-43E1-B39F-E6DCFA648F1E}"/>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998542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Titre 1">
            <a:extLst>
              <a:ext uri="{FF2B5EF4-FFF2-40B4-BE49-F238E27FC236}">
                <a16:creationId xmlns:a16="http://schemas.microsoft.com/office/drawing/2014/main" id="{CC3D9316-531C-4CF4-AB49-CD17D554A27C}"/>
              </a:ext>
            </a:extLst>
          </p:cNvPr>
          <p:cNvSpPr txBox="1">
            <a:spLocks/>
          </p:cNvSpPr>
          <p:nvPr/>
        </p:nvSpPr>
        <p:spPr>
          <a:xfrm>
            <a:off x="838200" y="338116"/>
            <a:ext cx="10515600" cy="6582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altLang="fr-FR" sz="3600" b="1" dirty="0">
                <a:solidFill>
                  <a:schemeClr val="accent1"/>
                </a:solidFill>
                <a:latin typeface="+mn-lt"/>
              </a:rPr>
              <a:t>Etude de phase 3 Pfizer/</a:t>
            </a:r>
            <a:r>
              <a:rPr lang="fr-BE" altLang="fr-FR" sz="3600" b="1" dirty="0" err="1">
                <a:solidFill>
                  <a:schemeClr val="accent1"/>
                </a:solidFill>
                <a:latin typeface="+mn-lt"/>
              </a:rPr>
              <a:t>BioNtech</a:t>
            </a:r>
            <a:endParaRPr lang="fr-BE" altLang="fr-FR" sz="3600" b="1" dirty="0">
              <a:solidFill>
                <a:schemeClr val="accent1"/>
              </a:solidFill>
              <a:latin typeface="+mn-lt"/>
            </a:endParaRPr>
          </a:p>
        </p:txBody>
      </p:sp>
      <p:sp>
        <p:nvSpPr>
          <p:cNvPr id="4" name="Espace réservé du contenu 2">
            <a:extLst>
              <a:ext uri="{FF2B5EF4-FFF2-40B4-BE49-F238E27FC236}">
                <a16:creationId xmlns:a16="http://schemas.microsoft.com/office/drawing/2014/main" id="{B83DB359-EE8F-4E06-AADE-53CD259F6B06}"/>
              </a:ext>
            </a:extLst>
          </p:cNvPr>
          <p:cNvSpPr txBox="1">
            <a:spLocks/>
          </p:cNvSpPr>
          <p:nvPr/>
        </p:nvSpPr>
        <p:spPr>
          <a:xfrm>
            <a:off x="739775" y="1166813"/>
            <a:ext cx="3743109" cy="2262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fr-FR" sz="1800" b="1" dirty="0"/>
              <a:t>95</a:t>
            </a:r>
            <a:r>
              <a:rPr lang="en-US" altLang="fr-FR" sz="1800" dirty="0"/>
              <a:t>% </a:t>
            </a:r>
            <a:r>
              <a:rPr lang="en-US" altLang="fr-FR" sz="1800" dirty="0" err="1"/>
              <a:t>d’efficacité</a:t>
            </a:r>
            <a:r>
              <a:rPr lang="en-US" altLang="fr-FR" sz="1800" dirty="0"/>
              <a:t> </a:t>
            </a:r>
          </a:p>
          <a:p>
            <a:pPr algn="l"/>
            <a:r>
              <a:rPr lang="en-US" altLang="fr-FR" sz="1800" dirty="0"/>
              <a:t>43538 participants (!)</a:t>
            </a:r>
          </a:p>
          <a:p>
            <a:pPr algn="l"/>
            <a:r>
              <a:rPr lang="en-US" altLang="fr-FR" sz="1800" dirty="0"/>
              <a:t>42% </a:t>
            </a:r>
            <a:r>
              <a:rPr lang="en-US" altLang="fr-FR" sz="1800" dirty="0" err="1"/>
              <a:t>vaccinés</a:t>
            </a:r>
            <a:r>
              <a:rPr lang="en-US" altLang="fr-FR" sz="1800" dirty="0"/>
              <a:t> &gt; 55 </a:t>
            </a:r>
            <a:r>
              <a:rPr lang="en-US" altLang="fr-FR" sz="1800" dirty="0" err="1"/>
              <a:t>ans</a:t>
            </a:r>
            <a:endParaRPr lang="en-US" altLang="fr-FR" sz="1800" dirty="0"/>
          </a:p>
          <a:p>
            <a:pPr algn="l"/>
            <a:r>
              <a:rPr lang="en-US" altLang="fr-FR" sz="1800" dirty="0"/>
              <a:t>Pas encore de </a:t>
            </a:r>
            <a:r>
              <a:rPr lang="en-US" altLang="fr-FR" sz="1800" dirty="0" err="1"/>
              <a:t>données</a:t>
            </a:r>
            <a:r>
              <a:rPr lang="en-US" altLang="fr-FR" sz="1800" dirty="0"/>
              <a:t> sur infections</a:t>
            </a:r>
            <a:br>
              <a:rPr lang="en-US" altLang="fr-FR" sz="1800" dirty="0"/>
            </a:br>
            <a:r>
              <a:rPr lang="en-US" altLang="fr-FR" sz="1800" dirty="0" err="1"/>
              <a:t>asymptomatiques</a:t>
            </a:r>
            <a:r>
              <a:rPr lang="en-US" altLang="fr-FR" sz="1800" dirty="0"/>
              <a:t> (</a:t>
            </a:r>
            <a:r>
              <a:rPr lang="en-US" altLang="fr-FR" sz="1800" dirty="0" err="1"/>
              <a:t>en</a:t>
            </a:r>
            <a:r>
              <a:rPr lang="en-US" altLang="fr-FR" sz="1800" dirty="0"/>
              <a:t> </a:t>
            </a:r>
            <a:r>
              <a:rPr lang="en-US" altLang="fr-FR" sz="1800" dirty="0" err="1"/>
              <a:t>cours</a:t>
            </a:r>
            <a:r>
              <a:rPr lang="en-US" altLang="fr-FR" sz="1800" dirty="0"/>
              <a:t>)</a:t>
            </a:r>
          </a:p>
          <a:p>
            <a:pPr algn="l"/>
            <a:endParaRPr lang="en-US" altLang="fr-FR" u="sng" dirty="0"/>
          </a:p>
          <a:p>
            <a:pPr algn="l"/>
            <a:endParaRPr lang="fr-BE" altLang="fr-FR" dirty="0"/>
          </a:p>
        </p:txBody>
      </p:sp>
      <p:pic>
        <p:nvPicPr>
          <p:cNvPr id="6" name="Image 2">
            <a:extLst>
              <a:ext uri="{FF2B5EF4-FFF2-40B4-BE49-F238E27FC236}">
                <a16:creationId xmlns:a16="http://schemas.microsoft.com/office/drawing/2014/main" id="{F60BABAE-1E03-4FBF-8690-79E4C2F0400A}"/>
              </a:ext>
            </a:extLst>
          </p:cNvPr>
          <p:cNvPicPr>
            <a:picLocks noChangeAspect="1"/>
          </p:cNvPicPr>
          <p:nvPr/>
        </p:nvPicPr>
        <p:blipFill>
          <a:blip r:embed="rId3" cstate="print"/>
          <a:srcRect/>
          <a:stretch>
            <a:fillRect/>
          </a:stretch>
        </p:blipFill>
        <p:spPr bwMode="auto">
          <a:xfrm>
            <a:off x="5320398" y="906088"/>
            <a:ext cx="5195888" cy="4023625"/>
          </a:xfrm>
          <a:prstGeom prst="rect">
            <a:avLst/>
          </a:prstGeom>
          <a:noFill/>
          <a:ln w="9525">
            <a:noFill/>
            <a:miter lim="800000"/>
            <a:headEnd/>
            <a:tailEnd/>
          </a:ln>
        </p:spPr>
      </p:pic>
      <p:pic>
        <p:nvPicPr>
          <p:cNvPr id="7" name="Image 3">
            <a:extLst>
              <a:ext uri="{FF2B5EF4-FFF2-40B4-BE49-F238E27FC236}">
                <a16:creationId xmlns:a16="http://schemas.microsoft.com/office/drawing/2014/main" id="{291D9838-D62B-47A2-957C-4AD4DE7A2EE7}"/>
              </a:ext>
            </a:extLst>
          </p:cNvPr>
          <p:cNvPicPr>
            <a:picLocks noChangeAspect="1"/>
          </p:cNvPicPr>
          <p:nvPr/>
        </p:nvPicPr>
        <p:blipFill>
          <a:blip r:embed="rId4" cstate="print"/>
          <a:srcRect/>
          <a:stretch>
            <a:fillRect/>
          </a:stretch>
        </p:blipFill>
        <p:spPr bwMode="auto">
          <a:xfrm>
            <a:off x="739775" y="3429000"/>
            <a:ext cx="4483257" cy="1869565"/>
          </a:xfrm>
          <a:prstGeom prst="rect">
            <a:avLst/>
          </a:prstGeom>
          <a:noFill/>
          <a:ln w="9525">
            <a:noFill/>
            <a:miter lim="800000"/>
            <a:headEnd/>
            <a:tailEnd/>
          </a:ln>
        </p:spPr>
      </p:pic>
      <p:sp>
        <p:nvSpPr>
          <p:cNvPr id="8" name="ZoneTexte 1">
            <a:extLst>
              <a:ext uri="{FF2B5EF4-FFF2-40B4-BE49-F238E27FC236}">
                <a16:creationId xmlns:a16="http://schemas.microsoft.com/office/drawing/2014/main" id="{E0C9283F-E434-44FB-A537-DCE0BAC9FA2F}"/>
              </a:ext>
            </a:extLst>
          </p:cNvPr>
          <p:cNvSpPr txBox="1">
            <a:spLocks noChangeArrowheads="1"/>
          </p:cNvSpPr>
          <p:nvPr/>
        </p:nvSpPr>
        <p:spPr bwMode="auto">
          <a:xfrm>
            <a:off x="4690998" y="5653459"/>
            <a:ext cx="2393860" cy="307777"/>
          </a:xfrm>
          <a:prstGeom prst="rect">
            <a:avLst/>
          </a:prstGeom>
          <a:noFill/>
          <a:ln w="9525">
            <a:noFill/>
            <a:miter lim="800000"/>
            <a:headEnd/>
            <a:tailEnd/>
          </a:ln>
        </p:spPr>
        <p:txBody>
          <a:bodyPr wrap="none">
            <a:spAutoFit/>
          </a:bodyPr>
          <a:lstStyle/>
          <a:p>
            <a:r>
              <a:rPr lang="fr-BE" altLang="fr-FR" sz="1400" i="1" dirty="0"/>
              <a:t>Polack et al NEJM 10 </a:t>
            </a:r>
            <a:r>
              <a:rPr lang="fr-BE" altLang="fr-FR" sz="1400" i="1" dirty="0" err="1"/>
              <a:t>dec</a:t>
            </a:r>
            <a:r>
              <a:rPr lang="fr-BE" altLang="fr-FR" sz="1400" i="1" dirty="0"/>
              <a:t> 2020</a:t>
            </a:r>
          </a:p>
        </p:txBody>
      </p:sp>
      <p:pic>
        <p:nvPicPr>
          <p:cNvPr id="9" name="Image 8">
            <a:extLst>
              <a:ext uri="{FF2B5EF4-FFF2-40B4-BE49-F238E27FC236}">
                <a16:creationId xmlns:a16="http://schemas.microsoft.com/office/drawing/2014/main" id="{83494DA6-83CA-4762-B316-225058EA4E30}"/>
              </a:ext>
            </a:extLst>
          </p:cNvPr>
          <p:cNvPicPr>
            <a:picLocks noChangeAspect="1"/>
          </p:cNvPicPr>
          <p:nvPr/>
        </p:nvPicPr>
        <p:blipFill>
          <a:blip r:embed="rId5"/>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4233458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Titre 1">
            <a:extLst>
              <a:ext uri="{FF2B5EF4-FFF2-40B4-BE49-F238E27FC236}">
                <a16:creationId xmlns:a16="http://schemas.microsoft.com/office/drawing/2014/main" id="{79D5DFF7-0A53-4BBA-8D86-2AFDE61B1D54}"/>
              </a:ext>
            </a:extLst>
          </p:cNvPr>
          <p:cNvSpPr txBox="1">
            <a:spLocks/>
          </p:cNvSpPr>
          <p:nvPr/>
        </p:nvSpPr>
        <p:spPr>
          <a:xfrm>
            <a:off x="2234514" y="365126"/>
            <a:ext cx="7329616" cy="808766"/>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5300" b="1" dirty="0">
                <a:solidFill>
                  <a:schemeClr val="accent1"/>
                </a:solidFill>
                <a:latin typeface="+mn-lt"/>
              </a:rPr>
              <a:t>Résultats phase 3: Pfizer-</a:t>
            </a:r>
            <a:r>
              <a:rPr lang="fr-FR" sz="5300" b="1" dirty="0" err="1">
                <a:solidFill>
                  <a:schemeClr val="accent1"/>
                </a:solidFill>
                <a:latin typeface="+mn-lt"/>
              </a:rPr>
              <a:t>BioNTech</a:t>
            </a:r>
            <a:br>
              <a:rPr lang="fr-FR" sz="3600" dirty="0"/>
            </a:br>
            <a:endParaRPr lang="fr-FR" sz="3600" dirty="0"/>
          </a:p>
        </p:txBody>
      </p:sp>
      <p:pic>
        <p:nvPicPr>
          <p:cNvPr id="4" name="Image 3">
            <a:extLst>
              <a:ext uri="{FF2B5EF4-FFF2-40B4-BE49-F238E27FC236}">
                <a16:creationId xmlns:a16="http://schemas.microsoft.com/office/drawing/2014/main" id="{51351D1C-05EC-472D-9C7C-1BE7CC0BF7F7}"/>
              </a:ext>
            </a:extLst>
          </p:cNvPr>
          <p:cNvPicPr>
            <a:picLocks noChangeAspect="1"/>
          </p:cNvPicPr>
          <p:nvPr/>
        </p:nvPicPr>
        <p:blipFill>
          <a:blip r:embed="rId3"/>
          <a:stretch>
            <a:fillRect/>
          </a:stretch>
        </p:blipFill>
        <p:spPr>
          <a:xfrm>
            <a:off x="343060" y="1157983"/>
            <a:ext cx="8603285" cy="3032698"/>
          </a:xfrm>
          <a:prstGeom prst="rect">
            <a:avLst/>
          </a:prstGeom>
        </p:spPr>
      </p:pic>
      <p:pic>
        <p:nvPicPr>
          <p:cNvPr id="6" name="Image 5">
            <a:extLst>
              <a:ext uri="{FF2B5EF4-FFF2-40B4-BE49-F238E27FC236}">
                <a16:creationId xmlns:a16="http://schemas.microsoft.com/office/drawing/2014/main" id="{A8CE3CD6-451E-4B35-AC5E-794E519494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7029" y="4533887"/>
            <a:ext cx="4158827" cy="1626208"/>
          </a:xfrm>
          <a:prstGeom prst="rect">
            <a:avLst/>
          </a:prstGeom>
        </p:spPr>
      </p:pic>
      <p:pic>
        <p:nvPicPr>
          <p:cNvPr id="7" name="Picture 11">
            <a:extLst>
              <a:ext uri="{FF2B5EF4-FFF2-40B4-BE49-F238E27FC236}">
                <a16:creationId xmlns:a16="http://schemas.microsoft.com/office/drawing/2014/main" id="{77B0CD88-F2FE-42E6-BADD-D007884A1B7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47108" y="290252"/>
            <a:ext cx="1006692" cy="652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BioNTech: We aspire to individualize cancer medicine">
            <a:extLst>
              <a:ext uri="{FF2B5EF4-FFF2-40B4-BE49-F238E27FC236}">
                <a16:creationId xmlns:a16="http://schemas.microsoft.com/office/drawing/2014/main" id="{C78BE774-ECDA-4FCF-BF8B-A77F81D6E44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968724" y="1069621"/>
            <a:ext cx="1787131" cy="19743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B790F2CC-6642-4BDD-B102-384D6413451D}"/>
              </a:ext>
            </a:extLst>
          </p:cNvPr>
          <p:cNvPicPr>
            <a:picLocks noChangeAspect="1"/>
          </p:cNvPicPr>
          <p:nvPr/>
        </p:nvPicPr>
        <p:blipFill>
          <a:blip r:embed="rId7"/>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4201139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3" name="Image 5">
            <a:extLst>
              <a:ext uri="{FF2B5EF4-FFF2-40B4-BE49-F238E27FC236}">
                <a16:creationId xmlns:a16="http://schemas.microsoft.com/office/drawing/2014/main" id="{DFFFCAA3-A952-4C4B-B782-3AA0C4D21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439" y="260351"/>
            <a:ext cx="8747125"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2">
            <a:extLst>
              <a:ext uri="{FF2B5EF4-FFF2-40B4-BE49-F238E27FC236}">
                <a16:creationId xmlns:a16="http://schemas.microsoft.com/office/drawing/2014/main" id="{E0B5E487-A956-4D33-9A3E-404537237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62" y="961163"/>
            <a:ext cx="5185296" cy="140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
            <a:extLst>
              <a:ext uri="{FF2B5EF4-FFF2-40B4-BE49-F238E27FC236}">
                <a16:creationId xmlns:a16="http://schemas.microsoft.com/office/drawing/2014/main" id="{46972338-BB48-4B31-86E2-2D7A219B9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972" y="2216317"/>
            <a:ext cx="7030310" cy="30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6B4096A2-0FA6-4B0C-BD35-96ACD7069B79}"/>
              </a:ext>
            </a:extLst>
          </p:cNvPr>
          <p:cNvPicPr>
            <a:picLocks noChangeAspect="1"/>
          </p:cNvPicPr>
          <p:nvPr/>
        </p:nvPicPr>
        <p:blipFill>
          <a:blip r:embed="rId6"/>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547063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3" name="Image 10">
            <a:extLst>
              <a:ext uri="{FF2B5EF4-FFF2-40B4-BE49-F238E27FC236}">
                <a16:creationId xmlns:a16="http://schemas.microsoft.com/office/drawing/2014/main" id="{51E7B5F2-948A-4696-A778-9E23589F6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13" t="26060" r="32675" b="4642"/>
          <a:stretch>
            <a:fillRect/>
          </a:stretch>
        </p:blipFill>
        <p:spPr bwMode="auto">
          <a:xfrm>
            <a:off x="3215374" y="383060"/>
            <a:ext cx="5372572" cy="537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6E2E25F4-4B74-4C4B-BF35-0ADE742D9760}"/>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3447127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3347"/>
            <a:ext cx="12186049" cy="6854653"/>
          </a:xfrm>
          <a:prstGeom prst="rect">
            <a:avLst/>
          </a:prstGeom>
        </p:spPr>
      </p:pic>
      <p:sp>
        <p:nvSpPr>
          <p:cNvPr id="3" name="Espace réservé du texte 1">
            <a:extLst>
              <a:ext uri="{FF2B5EF4-FFF2-40B4-BE49-F238E27FC236}">
                <a16:creationId xmlns:a16="http://schemas.microsoft.com/office/drawing/2014/main" id="{7C015BD8-4071-438D-8D3E-04AEE5956000}"/>
              </a:ext>
            </a:extLst>
          </p:cNvPr>
          <p:cNvSpPr txBox="1">
            <a:spLocks/>
          </p:cNvSpPr>
          <p:nvPr/>
        </p:nvSpPr>
        <p:spPr>
          <a:xfrm>
            <a:off x="1919289" y="260351"/>
            <a:ext cx="81375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altLang="fr-FR" sz="3600" b="1" dirty="0">
                <a:solidFill>
                  <a:schemeClr val="accent1"/>
                </a:solidFill>
              </a:rPr>
              <a:t>Sous-groupes</a:t>
            </a:r>
          </a:p>
        </p:txBody>
      </p:sp>
      <p:pic>
        <p:nvPicPr>
          <p:cNvPr id="4" name="Image 7">
            <a:extLst>
              <a:ext uri="{FF2B5EF4-FFF2-40B4-BE49-F238E27FC236}">
                <a16:creationId xmlns:a16="http://schemas.microsoft.com/office/drawing/2014/main" id="{C3AD1E8D-8B40-4E6B-A364-991432E13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14" t="13460" r="30313" b="10941"/>
          <a:stretch>
            <a:fillRect/>
          </a:stretch>
        </p:blipFill>
        <p:spPr bwMode="auto">
          <a:xfrm>
            <a:off x="1507525" y="836614"/>
            <a:ext cx="6882713" cy="50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 coins arrondis 5">
            <a:extLst>
              <a:ext uri="{FF2B5EF4-FFF2-40B4-BE49-F238E27FC236}">
                <a16:creationId xmlns:a16="http://schemas.microsoft.com/office/drawing/2014/main" id="{1C8CA25B-B20E-45B7-B908-6957B6B6E35A}"/>
              </a:ext>
            </a:extLst>
          </p:cNvPr>
          <p:cNvSpPr/>
          <p:nvPr/>
        </p:nvSpPr>
        <p:spPr>
          <a:xfrm>
            <a:off x="1515721" y="2350486"/>
            <a:ext cx="7561263" cy="7778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 coins arrondis 6">
            <a:extLst>
              <a:ext uri="{FF2B5EF4-FFF2-40B4-BE49-F238E27FC236}">
                <a16:creationId xmlns:a16="http://schemas.microsoft.com/office/drawing/2014/main" id="{1504F43E-A770-4466-879A-C7FCF7A4E576}"/>
              </a:ext>
            </a:extLst>
          </p:cNvPr>
          <p:cNvSpPr/>
          <p:nvPr/>
        </p:nvSpPr>
        <p:spPr>
          <a:xfrm>
            <a:off x="1515722" y="4769708"/>
            <a:ext cx="7561262" cy="5290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8" name="Image 7">
            <a:extLst>
              <a:ext uri="{FF2B5EF4-FFF2-40B4-BE49-F238E27FC236}">
                <a16:creationId xmlns:a16="http://schemas.microsoft.com/office/drawing/2014/main" id="{ECD11393-C2AD-45A5-9D54-513BF2F30C48}"/>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897775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31422"/>
            <a:ext cx="12186049" cy="6854653"/>
          </a:xfrm>
          <a:prstGeom prst="rect">
            <a:avLst/>
          </a:prstGeom>
        </p:spPr>
      </p:pic>
      <p:sp>
        <p:nvSpPr>
          <p:cNvPr id="3" name="Espace réservé du texte 1">
            <a:extLst>
              <a:ext uri="{FF2B5EF4-FFF2-40B4-BE49-F238E27FC236}">
                <a16:creationId xmlns:a16="http://schemas.microsoft.com/office/drawing/2014/main" id="{7C015BD8-4071-438D-8D3E-04AEE5956000}"/>
              </a:ext>
            </a:extLst>
          </p:cNvPr>
          <p:cNvSpPr txBox="1">
            <a:spLocks/>
          </p:cNvSpPr>
          <p:nvPr/>
        </p:nvSpPr>
        <p:spPr>
          <a:xfrm>
            <a:off x="1919289" y="260351"/>
            <a:ext cx="81375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altLang="fr-FR" sz="3600" b="1" dirty="0">
                <a:solidFill>
                  <a:schemeClr val="accent1"/>
                </a:solidFill>
              </a:rPr>
              <a:t>Sous-groupes</a:t>
            </a:r>
          </a:p>
        </p:txBody>
      </p:sp>
      <p:pic>
        <p:nvPicPr>
          <p:cNvPr id="8" name="Image 3">
            <a:extLst>
              <a:ext uri="{FF2B5EF4-FFF2-40B4-BE49-F238E27FC236}">
                <a16:creationId xmlns:a16="http://schemas.microsoft.com/office/drawing/2014/main" id="{4AFB705E-CD6C-4A98-8F28-CA31A6195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51" t="23540" r="20863" b="15981"/>
          <a:stretch>
            <a:fillRect/>
          </a:stretch>
        </p:blipFill>
        <p:spPr bwMode="auto">
          <a:xfrm>
            <a:off x="2495550" y="1119762"/>
            <a:ext cx="6255048" cy="461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 coins arrondis 8">
            <a:extLst>
              <a:ext uri="{FF2B5EF4-FFF2-40B4-BE49-F238E27FC236}">
                <a16:creationId xmlns:a16="http://schemas.microsoft.com/office/drawing/2014/main" id="{9D0B65F1-44BB-4D7C-8D9B-D481AB507864}"/>
              </a:ext>
            </a:extLst>
          </p:cNvPr>
          <p:cNvSpPr/>
          <p:nvPr/>
        </p:nvSpPr>
        <p:spPr>
          <a:xfrm>
            <a:off x="2135188" y="2671764"/>
            <a:ext cx="7561262" cy="627489"/>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 name="Image 9">
            <a:extLst>
              <a:ext uri="{FF2B5EF4-FFF2-40B4-BE49-F238E27FC236}">
                <a16:creationId xmlns:a16="http://schemas.microsoft.com/office/drawing/2014/main" id="{A3D30D5F-E01E-4932-BC48-62AF4568F976}"/>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3368355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3"/>
          <a:srcRect/>
          <a:stretch/>
        </p:blipFill>
        <p:spPr>
          <a:xfrm>
            <a:off x="2975" y="31422"/>
            <a:ext cx="12186049" cy="6854653"/>
          </a:xfrm>
          <a:prstGeom prst="rect">
            <a:avLst/>
          </a:prstGeom>
        </p:spPr>
      </p:pic>
      <p:sp>
        <p:nvSpPr>
          <p:cNvPr id="3" name="Espace réservé du texte 1">
            <a:extLst>
              <a:ext uri="{FF2B5EF4-FFF2-40B4-BE49-F238E27FC236}">
                <a16:creationId xmlns:a16="http://schemas.microsoft.com/office/drawing/2014/main" id="{7C015BD8-4071-438D-8D3E-04AEE5956000}"/>
              </a:ext>
            </a:extLst>
          </p:cNvPr>
          <p:cNvSpPr txBox="1">
            <a:spLocks/>
          </p:cNvSpPr>
          <p:nvPr/>
        </p:nvSpPr>
        <p:spPr>
          <a:xfrm>
            <a:off x="1919289" y="260351"/>
            <a:ext cx="81375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altLang="fr-FR" sz="3600" b="1" dirty="0">
                <a:solidFill>
                  <a:schemeClr val="accent1"/>
                </a:solidFill>
              </a:rPr>
              <a:t>Sous-groupes: comorbidités</a:t>
            </a:r>
          </a:p>
        </p:txBody>
      </p:sp>
      <p:pic>
        <p:nvPicPr>
          <p:cNvPr id="6" name="Image 7">
            <a:extLst>
              <a:ext uri="{FF2B5EF4-FFF2-40B4-BE49-F238E27FC236}">
                <a16:creationId xmlns:a16="http://schemas.microsoft.com/office/drawing/2014/main" id="{E15EC658-864F-4140-9F02-38889DA79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74" t="27319" r="39763" b="13460"/>
          <a:stretch>
            <a:fillRect/>
          </a:stretch>
        </p:blipFill>
        <p:spPr bwMode="auto">
          <a:xfrm>
            <a:off x="2973645" y="887110"/>
            <a:ext cx="5515446" cy="508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B5F50CDB-C8A7-4003-85C2-3556720CDEE7}"/>
              </a:ext>
            </a:extLst>
          </p:cNvPr>
          <p:cNvPicPr>
            <a:picLocks noChangeAspect="1"/>
          </p:cNvPicPr>
          <p:nvPr/>
        </p:nvPicPr>
        <p:blipFill>
          <a:blip r:embed="rId5"/>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571595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6" name="Titre 1">
            <a:extLst>
              <a:ext uri="{FF2B5EF4-FFF2-40B4-BE49-F238E27FC236}">
                <a16:creationId xmlns:a16="http://schemas.microsoft.com/office/drawing/2014/main" id="{40615FB8-B46E-4CE9-A188-186E1A18A3F1}"/>
              </a:ext>
            </a:extLst>
          </p:cNvPr>
          <p:cNvSpPr txBox="1">
            <a:spLocks/>
          </p:cNvSpPr>
          <p:nvPr/>
        </p:nvSpPr>
        <p:spPr>
          <a:xfrm>
            <a:off x="838200" y="301045"/>
            <a:ext cx="10515600" cy="6830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altLang="fr-FR" sz="3600" b="1" dirty="0">
                <a:solidFill>
                  <a:schemeClr val="accent1"/>
                </a:solidFill>
              </a:rPr>
              <a:t>Epidémie de SARS-CoV-2</a:t>
            </a:r>
          </a:p>
        </p:txBody>
      </p:sp>
      <p:sp>
        <p:nvSpPr>
          <p:cNvPr id="7" name="Espace réservé du contenu 2">
            <a:extLst>
              <a:ext uri="{FF2B5EF4-FFF2-40B4-BE49-F238E27FC236}">
                <a16:creationId xmlns:a16="http://schemas.microsoft.com/office/drawing/2014/main" id="{04DEEA89-1CBC-40DD-B7D4-E96E986D220E}"/>
              </a:ext>
            </a:extLst>
          </p:cNvPr>
          <p:cNvSpPr txBox="1">
            <a:spLocks/>
          </p:cNvSpPr>
          <p:nvPr/>
        </p:nvSpPr>
        <p:spPr>
          <a:xfrm>
            <a:off x="155618" y="1246359"/>
            <a:ext cx="11768651" cy="38350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anose="020B0604020202020204" pitchFamily="34" charset="0"/>
              <a:buChar char="•"/>
              <a:defRPr/>
            </a:pPr>
            <a:r>
              <a:rPr lang="fr-BE" dirty="0"/>
              <a:t>Dissémination mondiale rapide dans une population sans immunité (pandémie)</a:t>
            </a:r>
          </a:p>
          <a:p>
            <a:pPr marL="800100" lvl="1" indent="-342900" algn="l">
              <a:buFont typeface="Courier New" panose="02070309020205020404" pitchFamily="49" charset="0"/>
              <a:buChar char="o"/>
              <a:defRPr/>
            </a:pPr>
            <a:r>
              <a:rPr lang="fr-BE" sz="1900" dirty="0"/>
              <a:t>Fréquence importante des infections asymptomatiques mais contagieuses</a:t>
            </a:r>
          </a:p>
          <a:p>
            <a:pPr marL="800100" lvl="1" indent="-342900" algn="l">
              <a:buFont typeface="Courier New" panose="02070309020205020404" pitchFamily="49" charset="0"/>
              <a:buChar char="o"/>
              <a:defRPr/>
            </a:pPr>
            <a:r>
              <a:rPr lang="fr-BE" sz="1900" dirty="0"/>
              <a:t>Transmission par contact/ sécrétions respiratoires y compris à distance quand on partage un local confiné (transmission aérienne)</a:t>
            </a:r>
          </a:p>
          <a:p>
            <a:pPr marL="800100" lvl="1" indent="-342900" algn="l">
              <a:buFont typeface="Courier New" panose="02070309020205020404" pitchFamily="49" charset="0"/>
              <a:buChar char="o"/>
              <a:defRPr/>
            </a:pPr>
            <a:r>
              <a:rPr lang="fr-BE" sz="1900" dirty="0"/>
              <a:t>Mutations avec apparitions de souches plus contagieuses </a:t>
            </a:r>
            <a:br>
              <a:rPr lang="fr-BE" sz="1900" dirty="0"/>
            </a:br>
            <a:r>
              <a:rPr lang="fr-BE" sz="1900" dirty="0"/>
              <a:t>(B117, 50-70% plus contagieuse, déjà présente dans 33 pays dont la Belgique)</a:t>
            </a:r>
          </a:p>
          <a:p>
            <a:pPr marL="342900" indent="-342900" algn="just">
              <a:buFont typeface="Arial" panose="020B0604020202020204" pitchFamily="34" charset="0"/>
              <a:buChar char="•"/>
              <a:defRPr/>
            </a:pPr>
            <a:r>
              <a:rPr lang="fr-BE" dirty="0"/>
              <a:t>Impact clinique majeur</a:t>
            </a:r>
          </a:p>
          <a:p>
            <a:pPr marL="800100" lvl="1" indent="-342900" algn="l">
              <a:buFont typeface="Courier New" panose="02070309020205020404" pitchFamily="49" charset="0"/>
              <a:buChar char="o"/>
              <a:defRPr/>
            </a:pPr>
            <a:r>
              <a:rPr lang="fr-BE" sz="1900" dirty="0"/>
              <a:t>Asymptomatique→ syndrome grippal, perte goût et odorat→ pneumonie sévère, ARDS, thromboses veineuses et artérielles → décès (∼1% des cas)</a:t>
            </a:r>
          </a:p>
          <a:p>
            <a:pPr marL="800100" lvl="1" indent="-342900" algn="l">
              <a:buFont typeface="Courier New" panose="02070309020205020404" pitchFamily="49" charset="0"/>
              <a:buChar char="o"/>
              <a:defRPr/>
            </a:pPr>
            <a:r>
              <a:rPr lang="fr-BE" sz="1900" dirty="0"/>
              <a:t>Syndrome post COVID: fatigue, troubles de concentration, troubles persistants odorat</a:t>
            </a:r>
          </a:p>
          <a:p>
            <a:pPr marL="800100" lvl="1" indent="-342900" algn="l">
              <a:buFont typeface="Courier New" panose="02070309020205020404" pitchFamily="49" charset="0"/>
              <a:buChar char="o"/>
              <a:defRPr/>
            </a:pPr>
            <a:r>
              <a:rPr lang="fr-BE" sz="1900" dirty="0"/>
              <a:t>Débordement des systèmes de santé avec impact sur la prise en charge des autres problèmes de santé</a:t>
            </a:r>
          </a:p>
          <a:p>
            <a:pPr algn="just">
              <a:defRPr/>
            </a:pPr>
            <a:endParaRPr lang="fr-BE" dirty="0"/>
          </a:p>
          <a:p>
            <a:pPr algn="just">
              <a:defRPr/>
            </a:pPr>
            <a:endParaRPr lang="fr-BE" dirty="0"/>
          </a:p>
        </p:txBody>
      </p:sp>
      <p:grpSp>
        <p:nvGrpSpPr>
          <p:cNvPr id="8" name="Groupe 3">
            <a:extLst>
              <a:ext uri="{FF2B5EF4-FFF2-40B4-BE49-F238E27FC236}">
                <a16:creationId xmlns:a16="http://schemas.microsoft.com/office/drawing/2014/main" id="{18199637-ED93-43DE-9009-72605DCC7777}"/>
              </a:ext>
            </a:extLst>
          </p:cNvPr>
          <p:cNvGrpSpPr>
            <a:grpSpLocks/>
          </p:cNvGrpSpPr>
          <p:nvPr/>
        </p:nvGrpSpPr>
        <p:grpSpPr bwMode="auto">
          <a:xfrm>
            <a:off x="4420492" y="4949292"/>
            <a:ext cx="2230604" cy="1607663"/>
            <a:chOff x="621619" y="25762"/>
            <a:chExt cx="2978017" cy="2071559"/>
          </a:xfrm>
        </p:grpSpPr>
        <p:sp>
          <p:nvSpPr>
            <p:cNvPr id="9" name="Rectangle à coins arrondis 5">
              <a:extLst>
                <a:ext uri="{FF2B5EF4-FFF2-40B4-BE49-F238E27FC236}">
                  <a16:creationId xmlns:a16="http://schemas.microsoft.com/office/drawing/2014/main" id="{EC62A914-E8FC-4907-A8BD-1A7FA988ECD0}"/>
                </a:ext>
              </a:extLst>
            </p:cNvPr>
            <p:cNvSpPr/>
            <p:nvPr/>
          </p:nvSpPr>
          <p:spPr>
            <a:xfrm>
              <a:off x="621619" y="25762"/>
              <a:ext cx="2978017" cy="2071559"/>
            </a:xfrm>
            <a:prstGeom prst="roundRect">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tangle 9">
              <a:extLst>
                <a:ext uri="{FF2B5EF4-FFF2-40B4-BE49-F238E27FC236}">
                  <a16:creationId xmlns:a16="http://schemas.microsoft.com/office/drawing/2014/main" id="{63B4B714-96D0-4A25-ACE3-6B0604529541}"/>
                </a:ext>
              </a:extLst>
            </p:cNvPr>
            <p:cNvSpPr/>
            <p:nvPr/>
          </p:nvSpPr>
          <p:spPr>
            <a:xfrm>
              <a:off x="723214" y="127356"/>
              <a:ext cx="2774826" cy="1868372"/>
            </a:xfrm>
            <a:prstGeom prst="rect">
              <a:avLst/>
            </a:prstGeom>
          </p:spPr>
          <p:style>
            <a:lnRef idx="0">
              <a:scrgbClr r="0" g="0" b="0"/>
            </a:lnRef>
            <a:fillRef idx="0">
              <a:scrgbClr r="0" g="0" b="0"/>
            </a:fillRef>
            <a:effectRef idx="0">
              <a:scrgbClr r="0" g="0" b="0"/>
            </a:effectRef>
            <a:fontRef idx="minor">
              <a:schemeClr val="lt1"/>
            </a:fontRef>
          </p:style>
          <p:txBody>
            <a:bodyPr lIns="240030" tIns="120015" rIns="240030" bIns="120015" spcCol="1270" anchor="ctr"/>
            <a:lstStyle/>
            <a:p>
              <a:pPr algn="ctr" defTabSz="2800350">
                <a:lnSpc>
                  <a:spcPct val="90000"/>
                </a:lnSpc>
                <a:spcAft>
                  <a:spcPct val="35000"/>
                </a:spcAft>
                <a:defRPr/>
              </a:pPr>
              <a:endParaRPr lang="fr-BE" sz="6300" dirty="0"/>
            </a:p>
          </p:txBody>
        </p:sp>
      </p:grpSp>
      <p:pic>
        <p:nvPicPr>
          <p:cNvPr id="11" name="Image 10">
            <a:extLst>
              <a:ext uri="{FF2B5EF4-FFF2-40B4-BE49-F238E27FC236}">
                <a16:creationId xmlns:a16="http://schemas.microsoft.com/office/drawing/2014/main" id="{EE2C203C-44E4-49A2-B1F6-EE5B2D930C74}"/>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832135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3" name="Image 5">
            <a:extLst>
              <a:ext uri="{FF2B5EF4-FFF2-40B4-BE49-F238E27FC236}">
                <a16:creationId xmlns:a16="http://schemas.microsoft.com/office/drawing/2014/main" id="{C510EF82-F41F-4B01-A328-08F24F12B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439" y="260351"/>
            <a:ext cx="8747125"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7735B506-BDD9-43B4-87EF-C9658E6D0554}"/>
              </a:ext>
            </a:extLst>
          </p:cNvPr>
          <p:cNvSpPr txBox="1">
            <a:spLocks noChangeArrowheads="1"/>
          </p:cNvSpPr>
          <p:nvPr/>
        </p:nvSpPr>
        <p:spPr bwMode="auto">
          <a:xfrm>
            <a:off x="1322174" y="1341191"/>
            <a:ext cx="8590178" cy="4154984"/>
          </a:xfrm>
          <a:prstGeom prst="rect">
            <a:avLst/>
          </a:prstGeom>
          <a:noFill/>
          <a:ln>
            <a:noFill/>
          </a:ln>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Arial" panose="020B0604020202020204" pitchFamily="34" charset="0"/>
              <a:buNone/>
              <a:defRPr/>
            </a:pPr>
            <a:r>
              <a:rPr lang="fr-FR" altLang="fr-FR" sz="2400" b="1" u="sng" dirty="0">
                <a:latin typeface="+mn-lt"/>
              </a:rPr>
              <a:t>Sécurité</a:t>
            </a:r>
            <a:r>
              <a:rPr lang="fr-FR" altLang="fr-FR" sz="2400" b="1" dirty="0">
                <a:latin typeface="+mn-lt"/>
              </a:rPr>
              <a:t>:</a:t>
            </a:r>
          </a:p>
          <a:p>
            <a:pPr algn="just" eaLnBrk="1" hangingPunct="1">
              <a:buFont typeface="Arial" panose="020B0604020202020204" pitchFamily="34" charset="0"/>
              <a:buNone/>
              <a:defRPr/>
            </a:pPr>
            <a:endParaRPr lang="fr-FR" altLang="fr-FR" sz="2400" b="1" dirty="0">
              <a:latin typeface="+mn-lt"/>
            </a:endParaRPr>
          </a:p>
          <a:p>
            <a:pPr algn="just" eaLnBrk="1" hangingPunct="1">
              <a:buFont typeface="Arial" panose="020B0604020202020204" pitchFamily="34" charset="0"/>
              <a:buNone/>
              <a:defRPr/>
            </a:pPr>
            <a:r>
              <a:rPr lang="fr-FR" altLang="fr-FR" sz="2400" b="1" dirty="0">
                <a:latin typeface="+mn-lt"/>
              </a:rPr>
              <a:t>Réactions </a:t>
            </a:r>
            <a:r>
              <a:rPr lang="fr-FR" altLang="fr-FR" sz="2400" b="1" u="sng" dirty="0">
                <a:solidFill>
                  <a:srgbClr val="0070C0"/>
                </a:solidFill>
                <a:latin typeface="+mn-lt"/>
              </a:rPr>
              <a:t>locales</a:t>
            </a:r>
            <a:r>
              <a:rPr lang="fr-FR" altLang="fr-FR" sz="2400" b="1" dirty="0">
                <a:latin typeface="+mn-lt"/>
              </a:rPr>
              <a:t>: douleur, érythème, gonflement</a:t>
            </a:r>
          </a:p>
          <a:p>
            <a:pPr algn="just" eaLnBrk="1" hangingPunct="1">
              <a:buFont typeface="Arial" panose="020B0604020202020204" pitchFamily="34" charset="0"/>
              <a:buNone/>
              <a:defRPr/>
            </a:pPr>
            <a:endParaRPr lang="fr-FR" altLang="fr-FR" sz="2400" b="1" dirty="0">
              <a:latin typeface="+mn-lt"/>
            </a:endParaRPr>
          </a:p>
          <a:p>
            <a:pPr algn="just" eaLnBrk="1" hangingPunct="1">
              <a:buFont typeface="Arial" panose="020B0604020202020204" pitchFamily="34" charset="0"/>
              <a:buNone/>
              <a:defRPr/>
            </a:pPr>
            <a:r>
              <a:rPr lang="fr-FR" altLang="fr-FR" sz="2400" b="1" dirty="0">
                <a:latin typeface="+mn-lt"/>
              </a:rPr>
              <a:t>Réactions </a:t>
            </a:r>
            <a:r>
              <a:rPr lang="fr-FR" altLang="fr-FR" sz="2400" b="1" u="sng" dirty="0">
                <a:solidFill>
                  <a:srgbClr val="0070C0"/>
                </a:solidFill>
                <a:latin typeface="+mn-lt"/>
              </a:rPr>
              <a:t>systémiques:</a:t>
            </a:r>
            <a:r>
              <a:rPr lang="fr-FR" altLang="fr-FR" sz="2400" b="1" dirty="0">
                <a:latin typeface="+mn-lt"/>
              </a:rPr>
              <a:t> fièvre, maux de tête, myalgies </a:t>
            </a:r>
          </a:p>
          <a:p>
            <a:pPr algn="just" eaLnBrk="1" hangingPunct="1">
              <a:buFont typeface="Arial" panose="020B0604020202020204" pitchFamily="34" charset="0"/>
              <a:buNone/>
              <a:defRPr/>
            </a:pPr>
            <a:endParaRPr lang="fr-FR" altLang="fr-FR" sz="2400" b="1" dirty="0">
              <a:latin typeface="+mn-lt"/>
            </a:endParaRPr>
          </a:p>
          <a:p>
            <a:pPr marL="342900" indent="-342900" algn="just">
              <a:buFont typeface="Arial" panose="020B0604020202020204" pitchFamily="34" charset="0"/>
              <a:buChar char="•"/>
              <a:defRPr/>
            </a:pPr>
            <a:r>
              <a:rPr lang="fr-FR" altLang="fr-FR" sz="2400" i="1" dirty="0">
                <a:latin typeface="+mn-lt"/>
              </a:rPr>
              <a:t>Plus de réactions après la deuxième dose</a:t>
            </a:r>
          </a:p>
          <a:p>
            <a:pPr algn="just" eaLnBrk="1" hangingPunct="1">
              <a:defRPr/>
            </a:pPr>
            <a:endParaRPr lang="fr-FR" altLang="fr-FR" sz="2400" i="1" dirty="0">
              <a:latin typeface="+mn-lt"/>
            </a:endParaRPr>
          </a:p>
          <a:p>
            <a:pPr marL="342900" indent="-342900" algn="just">
              <a:buFont typeface="Arial" panose="020B0604020202020204" pitchFamily="34" charset="0"/>
              <a:buChar char="•"/>
              <a:defRPr/>
            </a:pPr>
            <a:r>
              <a:rPr lang="fr-FR" altLang="fr-FR" sz="2400" i="1" dirty="0">
                <a:latin typeface="+mn-lt"/>
              </a:rPr>
              <a:t>Risque moins élevé chez les &gt; 55 ans</a:t>
            </a:r>
          </a:p>
          <a:p>
            <a:pPr algn="just" eaLnBrk="1" hangingPunct="1">
              <a:defRPr/>
            </a:pPr>
            <a:endParaRPr lang="fr-FR" altLang="fr-FR" sz="2400" i="1" dirty="0">
              <a:latin typeface="+mn-lt"/>
            </a:endParaRPr>
          </a:p>
          <a:p>
            <a:pPr marL="342900" indent="-342900" algn="just">
              <a:buFont typeface="Arial" panose="020B0604020202020204" pitchFamily="34" charset="0"/>
              <a:buChar char="•"/>
              <a:defRPr/>
            </a:pPr>
            <a:r>
              <a:rPr lang="fr-FR" altLang="fr-FR" sz="2400" i="1" dirty="0">
                <a:latin typeface="+mn-lt"/>
              </a:rPr>
              <a:t>La plupart étaient légères à modérées et résolues rapidement</a:t>
            </a:r>
          </a:p>
        </p:txBody>
      </p:sp>
      <p:pic>
        <p:nvPicPr>
          <p:cNvPr id="6" name="Image 5">
            <a:extLst>
              <a:ext uri="{FF2B5EF4-FFF2-40B4-BE49-F238E27FC236}">
                <a16:creationId xmlns:a16="http://schemas.microsoft.com/office/drawing/2014/main" id="{B32E8575-BE4E-47D9-BDD0-E6374445FCF2}"/>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841318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4030"/>
            <a:ext cx="12186049" cy="6854653"/>
          </a:xfrm>
          <a:prstGeom prst="rect">
            <a:avLst/>
          </a:prstGeom>
        </p:spPr>
      </p:pic>
      <p:sp>
        <p:nvSpPr>
          <p:cNvPr id="3" name="Espace réservé du texte 11">
            <a:extLst>
              <a:ext uri="{FF2B5EF4-FFF2-40B4-BE49-F238E27FC236}">
                <a16:creationId xmlns:a16="http://schemas.microsoft.com/office/drawing/2014/main" id="{705236B5-5092-41B2-95A4-AAB142372FD1}"/>
              </a:ext>
            </a:extLst>
          </p:cNvPr>
          <p:cNvSpPr txBox="1">
            <a:spLocks/>
          </p:cNvSpPr>
          <p:nvPr/>
        </p:nvSpPr>
        <p:spPr>
          <a:xfrm>
            <a:off x="679623" y="260351"/>
            <a:ext cx="10676236" cy="777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fr-FR" altLang="fr-FR" sz="3600" b="1" dirty="0">
                <a:solidFill>
                  <a:schemeClr val="accent1"/>
                </a:solidFill>
              </a:rPr>
              <a:t>Sortie d’étude en raison d’évènements indésirables?</a:t>
            </a:r>
          </a:p>
        </p:txBody>
      </p:sp>
      <p:sp>
        <p:nvSpPr>
          <p:cNvPr id="4" name="Espace réservé du contenu 1">
            <a:extLst>
              <a:ext uri="{FF2B5EF4-FFF2-40B4-BE49-F238E27FC236}">
                <a16:creationId xmlns:a16="http://schemas.microsoft.com/office/drawing/2014/main" id="{FDFFCC1F-ABF3-4DFC-A312-99EED7B05A00}"/>
              </a:ext>
            </a:extLst>
          </p:cNvPr>
          <p:cNvSpPr txBox="1">
            <a:spLocks/>
          </p:cNvSpPr>
          <p:nvPr/>
        </p:nvSpPr>
        <p:spPr>
          <a:xfrm>
            <a:off x="1272746" y="1412875"/>
            <a:ext cx="9426678" cy="34433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defRPr/>
            </a:pPr>
            <a:endParaRPr lang="fr-FR" sz="2400" dirty="0"/>
          </a:p>
          <a:p>
            <a:pPr algn="just">
              <a:defRPr/>
            </a:pPr>
            <a:r>
              <a:rPr lang="fr-FR" sz="2400" dirty="0"/>
              <a:t>Parmi les 43 448 participants dans la base de données de sécurité peu de participants du groupe BNT162b2 (0,2%) et du groupe placebo (0,1%) ont abandonné en raison d’EI.</a:t>
            </a:r>
          </a:p>
          <a:p>
            <a:pPr marL="0" indent="0" algn="just">
              <a:buFont typeface="Arial" panose="020B0604020202020204" pitchFamily="34" charset="0"/>
              <a:buNone/>
              <a:defRPr/>
            </a:pPr>
            <a:endParaRPr lang="fr-FR" sz="2400" dirty="0"/>
          </a:p>
          <a:p>
            <a:pPr algn="just">
              <a:defRPr/>
            </a:pPr>
            <a:r>
              <a:rPr lang="fr-FR" sz="2400" dirty="0"/>
              <a:t>Aucune différence cliniquement significative des EI menant au sevrage n'a été observée selon les sous-groupes d'âge.</a:t>
            </a:r>
          </a:p>
          <a:p>
            <a:pPr algn="just">
              <a:defRPr/>
            </a:pPr>
            <a:endParaRPr lang="fr-FR" sz="2400" dirty="0"/>
          </a:p>
          <a:p>
            <a:pPr marL="0" indent="0" algn="just">
              <a:buFont typeface="Arial" panose="020B0604020202020204" pitchFamily="34" charset="0"/>
              <a:buNone/>
              <a:defRPr/>
            </a:pPr>
            <a:endParaRPr lang="fr-FR" sz="2400" dirty="0"/>
          </a:p>
        </p:txBody>
      </p:sp>
      <p:pic>
        <p:nvPicPr>
          <p:cNvPr id="6" name="Image 5">
            <a:extLst>
              <a:ext uri="{FF2B5EF4-FFF2-40B4-BE49-F238E27FC236}">
                <a16:creationId xmlns:a16="http://schemas.microsoft.com/office/drawing/2014/main" id="{65020EBD-7312-4B86-B643-15F52B652348}"/>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896704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2" name="Image 1">
            <a:extLst>
              <a:ext uri="{FF2B5EF4-FFF2-40B4-BE49-F238E27FC236}">
                <a16:creationId xmlns:a16="http://schemas.microsoft.com/office/drawing/2014/main" id="{805C2841-A3CA-4C26-9739-2F2F295B59E1}"/>
              </a:ext>
            </a:extLst>
          </p:cNvPr>
          <p:cNvPicPr>
            <a:picLocks noChangeAspect="1"/>
          </p:cNvPicPr>
          <p:nvPr/>
        </p:nvPicPr>
        <p:blipFill>
          <a:blip r:embed="rId3"/>
          <a:stretch>
            <a:fillRect/>
          </a:stretch>
        </p:blipFill>
        <p:spPr>
          <a:xfrm>
            <a:off x="531341" y="298879"/>
            <a:ext cx="9391135" cy="4844769"/>
          </a:xfrm>
          <a:prstGeom prst="rect">
            <a:avLst/>
          </a:prstGeom>
        </p:spPr>
      </p:pic>
      <p:pic>
        <p:nvPicPr>
          <p:cNvPr id="6" name="Image 5">
            <a:extLst>
              <a:ext uri="{FF2B5EF4-FFF2-40B4-BE49-F238E27FC236}">
                <a16:creationId xmlns:a16="http://schemas.microsoft.com/office/drawing/2014/main" id="{C6C6E794-938A-4F9D-815B-E850C48D251F}"/>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083544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3" name="Image 3">
            <a:extLst>
              <a:ext uri="{FF2B5EF4-FFF2-40B4-BE49-F238E27FC236}">
                <a16:creationId xmlns:a16="http://schemas.microsoft.com/office/drawing/2014/main" id="{CC10250E-C694-42BA-B523-F6200575E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13" t="15981" r="31888" b="7161"/>
          <a:stretch>
            <a:fillRect/>
          </a:stretch>
        </p:blipFill>
        <p:spPr bwMode="auto">
          <a:xfrm>
            <a:off x="2098760" y="345429"/>
            <a:ext cx="5678353" cy="584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A22A3949-9DD6-483E-8442-514D2B121C6B}"/>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681333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Espace réservé du texte 11">
            <a:extLst>
              <a:ext uri="{FF2B5EF4-FFF2-40B4-BE49-F238E27FC236}">
                <a16:creationId xmlns:a16="http://schemas.microsoft.com/office/drawing/2014/main" id="{76287AEE-6166-4DF3-8C6E-97FED632E6C6}"/>
              </a:ext>
            </a:extLst>
          </p:cNvPr>
          <p:cNvSpPr txBox="1">
            <a:spLocks/>
          </p:cNvSpPr>
          <p:nvPr/>
        </p:nvSpPr>
        <p:spPr>
          <a:xfrm>
            <a:off x="1749607" y="521823"/>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altLang="fr-FR" sz="4800" b="1" dirty="0">
                <a:solidFill>
                  <a:schemeClr val="accent1"/>
                </a:solidFill>
              </a:rPr>
              <a:t>VACCIN COMIRNATY</a:t>
            </a:r>
            <a:r>
              <a:rPr lang="fr-FR" altLang="fr-FR" sz="4800" baseline="30000" dirty="0">
                <a:solidFill>
                  <a:schemeClr val="accent1"/>
                </a:solidFill>
              </a:rPr>
              <a:t>®</a:t>
            </a:r>
          </a:p>
        </p:txBody>
      </p:sp>
      <p:pic>
        <p:nvPicPr>
          <p:cNvPr id="4" name="Image 2">
            <a:extLst>
              <a:ext uri="{FF2B5EF4-FFF2-40B4-BE49-F238E27FC236}">
                <a16:creationId xmlns:a16="http://schemas.microsoft.com/office/drawing/2014/main" id="{B4D2384A-C370-4B15-A35D-A0A8AC1AE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13" t="29840" r="9837" b="19760"/>
          <a:stretch>
            <a:fillRect/>
          </a:stretch>
        </p:blipFill>
        <p:spPr bwMode="auto">
          <a:xfrm>
            <a:off x="2016106" y="1513215"/>
            <a:ext cx="6665982" cy="35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FE4F0D4F-C894-4A51-8B2E-9E3E86C3C9D8}"/>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316100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2177972" y="658529"/>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altLang="fr-FR" sz="3600" b="1" dirty="0">
                <a:solidFill>
                  <a:schemeClr val="accent1"/>
                </a:solidFill>
              </a:rPr>
              <a:t>Indication</a:t>
            </a:r>
            <a:endParaRPr lang="fr-FR" altLang="fr-FR" b="1" dirty="0">
              <a:solidFill>
                <a:schemeClr val="accent1"/>
              </a:solidFill>
            </a:endParaRPr>
          </a:p>
        </p:txBody>
      </p:sp>
      <p:sp>
        <p:nvSpPr>
          <p:cNvPr id="4" name="Espace réservé du contenu 1">
            <a:extLst>
              <a:ext uri="{FF2B5EF4-FFF2-40B4-BE49-F238E27FC236}">
                <a16:creationId xmlns:a16="http://schemas.microsoft.com/office/drawing/2014/main" id="{DFE7CA7F-522A-42A4-9D08-87AB477A7E07}"/>
              </a:ext>
            </a:extLst>
          </p:cNvPr>
          <p:cNvSpPr txBox="1">
            <a:spLocks/>
          </p:cNvSpPr>
          <p:nvPr/>
        </p:nvSpPr>
        <p:spPr>
          <a:xfrm>
            <a:off x="1276864" y="1091858"/>
            <a:ext cx="8979499" cy="35272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r-FR" dirty="0"/>
          </a:p>
          <a:p>
            <a:pPr marL="0" indent="0" algn="just">
              <a:buNone/>
              <a:defRPr/>
            </a:pPr>
            <a:r>
              <a:rPr lang="fr-FR" sz="2400" dirty="0"/>
              <a:t>Pour l'immunisation active pour prévenir le COVID-19 causé par le virus SRAS-CoV-2, chez </a:t>
            </a:r>
            <a:r>
              <a:rPr lang="fr-FR" sz="2400" u="sng" dirty="0">
                <a:solidFill>
                  <a:srgbClr val="0070C0"/>
                </a:solidFill>
              </a:rPr>
              <a:t>les personnes de 16 ans et plus</a:t>
            </a:r>
            <a:endParaRPr lang="fr-FR" sz="2400" dirty="0"/>
          </a:p>
          <a:p>
            <a:pPr marL="0" indent="0">
              <a:buFont typeface="Arial" panose="020B0604020202020204" pitchFamily="34" charset="0"/>
              <a:buNone/>
              <a:defRPr/>
            </a:pPr>
            <a:endParaRPr lang="fr-FR" sz="2400" dirty="0"/>
          </a:p>
          <a:p>
            <a:pPr marL="0" indent="0" algn="just">
              <a:buFont typeface="Arial" panose="020B0604020202020204" pitchFamily="34" charset="0"/>
              <a:buNone/>
              <a:defRPr/>
            </a:pPr>
            <a:r>
              <a:rPr lang="fr-FR" sz="2400" dirty="0"/>
              <a:t>134 participants étaient âgés de 16 à 17 ans</a:t>
            </a:r>
          </a:p>
          <a:p>
            <a:pPr marL="0" indent="0" algn="just">
              <a:buFont typeface="Arial" panose="020B0604020202020204" pitchFamily="34" charset="0"/>
              <a:buNone/>
              <a:defRPr/>
            </a:pPr>
            <a:r>
              <a:rPr lang="fr-FR" sz="2400" dirty="0"/>
              <a:t>(66 dans le groupe Vaccin ARNm COVID-19, 68 dans le groupe placebo)</a:t>
            </a:r>
          </a:p>
          <a:p>
            <a:pPr marL="0" indent="0">
              <a:buFont typeface="Arial" panose="020B0604020202020204" pitchFamily="34" charset="0"/>
              <a:buNone/>
              <a:defRPr/>
            </a:pPr>
            <a:endParaRPr lang="fr-FR" dirty="0"/>
          </a:p>
        </p:txBody>
      </p:sp>
      <p:pic>
        <p:nvPicPr>
          <p:cNvPr id="6" name="Image 5">
            <a:extLst>
              <a:ext uri="{FF2B5EF4-FFF2-40B4-BE49-F238E27FC236}">
                <a16:creationId xmlns:a16="http://schemas.microsoft.com/office/drawing/2014/main" id="{DF7AC635-68B9-4BA8-BFB7-1EB5F946D7A7}"/>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895147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2327341" y="298478"/>
            <a:ext cx="7705725" cy="4607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altLang="fr-FR" sz="3600" b="1" dirty="0">
                <a:solidFill>
                  <a:schemeClr val="accent1"/>
                </a:solidFill>
              </a:rPr>
              <a:t>Forme</a:t>
            </a:r>
            <a:endParaRPr lang="fr-FR" altLang="fr-FR" b="1" dirty="0">
              <a:solidFill>
                <a:schemeClr val="accent1"/>
              </a:solidFill>
            </a:endParaRPr>
          </a:p>
        </p:txBody>
      </p:sp>
      <p:sp>
        <p:nvSpPr>
          <p:cNvPr id="6" name="Espace réservé du contenu 1">
            <a:extLst>
              <a:ext uri="{FF2B5EF4-FFF2-40B4-BE49-F238E27FC236}">
                <a16:creationId xmlns:a16="http://schemas.microsoft.com/office/drawing/2014/main" id="{2706C358-72EB-4F4C-B7F4-520CB548F7D0}"/>
              </a:ext>
            </a:extLst>
          </p:cNvPr>
          <p:cNvSpPr txBox="1">
            <a:spLocks/>
          </p:cNvSpPr>
          <p:nvPr/>
        </p:nvSpPr>
        <p:spPr>
          <a:xfrm>
            <a:off x="457200" y="1027079"/>
            <a:ext cx="6400800" cy="42668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r-FR" sz="2000" dirty="0"/>
              <a:t>Un flacon multidose qui nécessite une procédure </a:t>
            </a:r>
            <a:r>
              <a:rPr lang="fr-FR" sz="2000" b="1" i="1" dirty="0"/>
              <a:t>précise</a:t>
            </a:r>
            <a:r>
              <a:rPr lang="fr-FR" sz="2000" dirty="0"/>
              <a:t> </a:t>
            </a:r>
            <a:r>
              <a:rPr lang="fr-FR" sz="2000" b="1" i="1" dirty="0"/>
              <a:t>chronométrée</a:t>
            </a:r>
            <a:r>
              <a:rPr lang="fr-FR" sz="2000" dirty="0"/>
              <a:t> et </a:t>
            </a:r>
            <a:r>
              <a:rPr lang="fr-FR" sz="2000" b="1" i="1" dirty="0"/>
              <a:t>délicate </a:t>
            </a:r>
            <a:r>
              <a:rPr lang="fr-FR" sz="2000" dirty="0"/>
              <a:t>de décongélation et de préparation/ administration</a:t>
            </a:r>
          </a:p>
          <a:p>
            <a:pPr algn="just">
              <a:defRPr/>
            </a:pPr>
            <a:endParaRPr lang="fr-FR" sz="2000" dirty="0"/>
          </a:p>
          <a:p>
            <a:pPr algn="just">
              <a:defRPr/>
            </a:pPr>
            <a:r>
              <a:rPr lang="fr-FR" sz="2000" dirty="0"/>
              <a:t>Un flacon multidose qui nécessite une étape de dilution.</a:t>
            </a:r>
          </a:p>
          <a:p>
            <a:pPr algn="just">
              <a:defRPr/>
            </a:pPr>
            <a:endParaRPr lang="fr-FR" sz="2000" dirty="0"/>
          </a:p>
          <a:p>
            <a:pPr algn="just">
              <a:defRPr/>
            </a:pPr>
            <a:r>
              <a:rPr lang="fr-FR" sz="2000" dirty="0"/>
              <a:t>Un flacon (0,45 ml) contient 6 doses de 0,3 ml après dilution.</a:t>
            </a:r>
          </a:p>
          <a:p>
            <a:pPr algn="just">
              <a:defRPr/>
            </a:pPr>
            <a:endParaRPr lang="fr-FR" sz="2000" dirty="0"/>
          </a:p>
          <a:p>
            <a:pPr algn="just">
              <a:defRPr/>
            </a:pPr>
            <a:r>
              <a:rPr lang="fr-FR" sz="2000" dirty="0"/>
              <a:t>1 dose (0,3 ml) contient 30 microgrammes de vaccin à ARNm COVID-19 (incorporé dans des nanoparticules lipidiques).</a:t>
            </a:r>
          </a:p>
        </p:txBody>
      </p:sp>
      <p:pic>
        <p:nvPicPr>
          <p:cNvPr id="7" name="Image 3">
            <a:extLst>
              <a:ext uri="{FF2B5EF4-FFF2-40B4-BE49-F238E27FC236}">
                <a16:creationId xmlns:a16="http://schemas.microsoft.com/office/drawing/2014/main" id="{9232BC6D-97F2-4157-BEAA-4451CE7DE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98" t="51907" r="54958" b="14363"/>
          <a:stretch>
            <a:fillRect/>
          </a:stretch>
        </p:blipFill>
        <p:spPr bwMode="auto">
          <a:xfrm>
            <a:off x="8005453" y="1875290"/>
            <a:ext cx="2274117" cy="257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1DF37D21-0BA3-422B-B235-E897256113C7}"/>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068583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30321"/>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204453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altLang="fr-FR" sz="3600" b="1" dirty="0">
                <a:solidFill>
                  <a:schemeClr val="accent1"/>
                </a:solidFill>
              </a:rPr>
              <a:t>Composition</a:t>
            </a:r>
            <a:endParaRPr lang="fr-FR" altLang="fr-FR" b="1" dirty="0">
              <a:solidFill>
                <a:schemeClr val="accent1"/>
              </a:solidFill>
            </a:endParaRPr>
          </a:p>
        </p:txBody>
      </p:sp>
      <p:pic>
        <p:nvPicPr>
          <p:cNvPr id="8" name="Bildobjekt 10">
            <a:extLst>
              <a:ext uri="{FF2B5EF4-FFF2-40B4-BE49-F238E27FC236}">
                <a16:creationId xmlns:a16="http://schemas.microsoft.com/office/drawing/2014/main" id="{6DFDD4B6-B6C6-4A5B-A9C5-40C1947F2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693" y="1729945"/>
            <a:ext cx="5576644"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0FC54A32-F7BB-4E15-B0AC-459E7C78C72C}"/>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3961526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6" name="Espace réservé du contenu 1">
            <a:extLst>
              <a:ext uri="{FF2B5EF4-FFF2-40B4-BE49-F238E27FC236}">
                <a16:creationId xmlns:a16="http://schemas.microsoft.com/office/drawing/2014/main" id="{0191286F-4FEA-4BF0-84F4-1DB63664A8EC}"/>
              </a:ext>
            </a:extLst>
          </p:cNvPr>
          <p:cNvSpPr txBox="1">
            <a:spLocks/>
          </p:cNvSpPr>
          <p:nvPr/>
        </p:nvSpPr>
        <p:spPr>
          <a:xfrm>
            <a:off x="803189" y="1077566"/>
            <a:ext cx="10688595" cy="28392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r-FR" dirty="0"/>
          </a:p>
          <a:p>
            <a:pPr>
              <a:defRPr/>
            </a:pPr>
            <a:r>
              <a:rPr lang="fr-FR" sz="1800" dirty="0"/>
              <a:t>Lipides</a:t>
            </a:r>
          </a:p>
          <a:p>
            <a:pPr lvl="1">
              <a:defRPr/>
            </a:pPr>
            <a:r>
              <a:rPr lang="fr-FR" sz="1800" dirty="0"/>
              <a:t>((4-hydroxybutyl)</a:t>
            </a:r>
            <a:r>
              <a:rPr lang="fr-FR" sz="1800" dirty="0" err="1"/>
              <a:t>azanediyl</a:t>
            </a:r>
            <a:r>
              <a:rPr lang="fr-FR" sz="1800" dirty="0"/>
              <a:t>)bis(hexane-6,1-diyl)bis(2-hexyldecanoate) (</a:t>
            </a:r>
            <a:r>
              <a:rPr lang="fr-FR" sz="1800" b="1" dirty="0"/>
              <a:t>ALC-0315</a:t>
            </a:r>
            <a:r>
              <a:rPr lang="fr-FR" sz="1800" dirty="0"/>
              <a:t>)</a:t>
            </a:r>
          </a:p>
          <a:p>
            <a:pPr lvl="1">
              <a:defRPr/>
            </a:pPr>
            <a:r>
              <a:rPr lang="fr-FR" sz="1800" dirty="0"/>
              <a:t>2-[(</a:t>
            </a:r>
            <a:r>
              <a:rPr lang="fr-FR" sz="1800" i="1" dirty="0" err="1">
                <a:solidFill>
                  <a:srgbClr val="0070C0"/>
                </a:solidFill>
              </a:rPr>
              <a:t>polyethylene</a:t>
            </a:r>
            <a:r>
              <a:rPr lang="fr-FR" sz="1800" i="1" dirty="0">
                <a:solidFill>
                  <a:srgbClr val="0070C0"/>
                </a:solidFill>
              </a:rPr>
              <a:t> glycol</a:t>
            </a:r>
            <a:r>
              <a:rPr lang="fr-FR" sz="1800" dirty="0"/>
              <a:t>)-2000]-N,N-</a:t>
            </a:r>
            <a:r>
              <a:rPr lang="fr-FR" sz="1800" dirty="0" err="1"/>
              <a:t>ditetradecylacetamide</a:t>
            </a:r>
            <a:r>
              <a:rPr lang="fr-FR" sz="1800" dirty="0"/>
              <a:t> (</a:t>
            </a:r>
            <a:r>
              <a:rPr lang="fr-FR" sz="1800" b="1" dirty="0"/>
              <a:t>ALC-0159</a:t>
            </a:r>
            <a:r>
              <a:rPr lang="fr-FR" sz="1800" dirty="0"/>
              <a:t>)</a:t>
            </a:r>
          </a:p>
          <a:p>
            <a:pPr lvl="1">
              <a:defRPr/>
            </a:pPr>
            <a:r>
              <a:rPr lang="fr-FR" sz="1800" dirty="0"/>
              <a:t>1,2-Distearoyl-sn-glycero-3-phosphocholine (DSPC)</a:t>
            </a:r>
          </a:p>
          <a:p>
            <a:pPr lvl="1">
              <a:defRPr/>
            </a:pPr>
            <a:r>
              <a:rPr lang="fr-FR" sz="1800" dirty="0" err="1"/>
              <a:t>Cholesterol</a:t>
            </a:r>
            <a:endParaRPr lang="fr-FR" sz="1800" dirty="0"/>
          </a:p>
          <a:p>
            <a:pPr>
              <a:defRPr/>
            </a:pPr>
            <a:r>
              <a:rPr lang="fr-FR" sz="1800" dirty="0"/>
              <a:t>Potassium </a:t>
            </a:r>
            <a:r>
              <a:rPr lang="fr-FR" sz="1800" dirty="0" err="1"/>
              <a:t>chloride</a:t>
            </a:r>
            <a:endParaRPr lang="fr-FR" sz="1800" dirty="0"/>
          </a:p>
          <a:p>
            <a:pPr>
              <a:defRPr/>
            </a:pPr>
            <a:r>
              <a:rPr lang="fr-FR" sz="1800" dirty="0"/>
              <a:t>Potassium </a:t>
            </a:r>
            <a:r>
              <a:rPr lang="fr-FR" sz="1800" dirty="0" err="1"/>
              <a:t>dihydrogen</a:t>
            </a:r>
            <a:r>
              <a:rPr lang="fr-FR" sz="1800" dirty="0"/>
              <a:t> phosphate </a:t>
            </a:r>
          </a:p>
          <a:p>
            <a:pPr>
              <a:defRPr/>
            </a:pPr>
            <a:r>
              <a:rPr lang="fr-FR" sz="1800" dirty="0"/>
              <a:t>Sodium </a:t>
            </a:r>
            <a:r>
              <a:rPr lang="fr-FR" sz="1800" dirty="0" err="1"/>
              <a:t>chloride</a:t>
            </a:r>
            <a:endParaRPr lang="fr-FR" sz="1800" dirty="0"/>
          </a:p>
          <a:p>
            <a:pPr>
              <a:defRPr/>
            </a:pPr>
            <a:r>
              <a:rPr lang="fr-FR" sz="1800" dirty="0" err="1"/>
              <a:t>Disodium</a:t>
            </a:r>
            <a:r>
              <a:rPr lang="fr-FR" sz="1800" dirty="0"/>
              <a:t> phosphate </a:t>
            </a:r>
            <a:r>
              <a:rPr lang="fr-FR" sz="1800" dirty="0" err="1"/>
              <a:t>dihydrate</a:t>
            </a:r>
            <a:r>
              <a:rPr lang="fr-FR" sz="1800" dirty="0"/>
              <a:t> </a:t>
            </a:r>
          </a:p>
          <a:p>
            <a:pPr>
              <a:defRPr/>
            </a:pPr>
            <a:r>
              <a:rPr lang="fr-FR" sz="1800" dirty="0"/>
              <a:t>Sucrose</a:t>
            </a:r>
          </a:p>
          <a:p>
            <a:pPr>
              <a:defRPr/>
            </a:pPr>
            <a:r>
              <a:rPr lang="fr-FR" sz="1800" dirty="0"/>
              <a:t>Water for injections</a:t>
            </a:r>
          </a:p>
          <a:p>
            <a:pPr lvl="1">
              <a:defRPr/>
            </a:pPr>
            <a:endParaRPr lang="fr-FR" sz="1800" dirty="0"/>
          </a:p>
          <a:p>
            <a:pPr marL="457200" lvl="1" indent="0">
              <a:buFont typeface="Arial" panose="020B0604020202020204" pitchFamily="34" charset="0"/>
              <a:buNone/>
              <a:defRPr/>
            </a:pPr>
            <a:endParaRPr lang="fr-FR" dirty="0"/>
          </a:p>
        </p:txBody>
      </p:sp>
      <p:pic>
        <p:nvPicPr>
          <p:cNvPr id="7" name="Image 6">
            <a:extLst>
              <a:ext uri="{FF2B5EF4-FFF2-40B4-BE49-F238E27FC236}">
                <a16:creationId xmlns:a16="http://schemas.microsoft.com/office/drawing/2014/main" id="{EFF5FD22-0DE4-4CD7-8903-24F35FB38566}"/>
              </a:ext>
            </a:extLst>
          </p:cNvPr>
          <p:cNvPicPr>
            <a:picLocks noChangeAspect="1"/>
          </p:cNvPicPr>
          <p:nvPr/>
        </p:nvPicPr>
        <p:blipFill>
          <a:blip r:embed="rId3"/>
          <a:stretch>
            <a:fillRect/>
          </a:stretch>
        </p:blipFill>
        <p:spPr>
          <a:xfrm>
            <a:off x="1525591" y="6225468"/>
            <a:ext cx="1304762" cy="466667"/>
          </a:xfrm>
          <a:prstGeom prst="rect">
            <a:avLst/>
          </a:prstGeom>
        </p:spPr>
      </p:pic>
      <p:sp>
        <p:nvSpPr>
          <p:cNvPr id="8" name="Espace réservé du texte 11">
            <a:extLst>
              <a:ext uri="{FF2B5EF4-FFF2-40B4-BE49-F238E27FC236}">
                <a16:creationId xmlns:a16="http://schemas.microsoft.com/office/drawing/2014/main" id="{BB3E95FF-BBB6-44C2-8765-0D79039F479F}"/>
              </a:ext>
            </a:extLst>
          </p:cNvPr>
          <p:cNvSpPr txBox="1">
            <a:spLocks/>
          </p:cNvSpPr>
          <p:nvPr/>
        </p:nvSpPr>
        <p:spPr>
          <a:xfrm>
            <a:off x="204453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altLang="fr-FR" sz="3600" b="1" dirty="0">
                <a:solidFill>
                  <a:schemeClr val="accent1"/>
                </a:solidFill>
              </a:rPr>
              <a:t>Composition</a:t>
            </a:r>
            <a:endParaRPr lang="fr-FR" altLang="fr-FR" b="1" dirty="0">
              <a:solidFill>
                <a:schemeClr val="accent1"/>
              </a:solidFill>
            </a:endParaRPr>
          </a:p>
        </p:txBody>
      </p:sp>
    </p:spTree>
    <p:extLst>
      <p:ext uri="{BB962C8B-B14F-4D97-AF65-F5344CB8AC3E}">
        <p14:creationId xmlns:p14="http://schemas.microsoft.com/office/powerpoint/2010/main" val="3682674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136580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ltLang="fr-FR" sz="3600" b="1" dirty="0">
                <a:solidFill>
                  <a:schemeClr val="accent1"/>
                </a:solidFill>
              </a:rPr>
              <a:t>Recommandations d’utilisation</a:t>
            </a:r>
            <a:endParaRPr lang="fr-FR" altLang="fr-FR" b="1" dirty="0">
              <a:solidFill>
                <a:schemeClr val="accent1"/>
              </a:solidFill>
            </a:endParaRPr>
          </a:p>
        </p:txBody>
      </p:sp>
      <p:sp>
        <p:nvSpPr>
          <p:cNvPr id="2" name="Rectangle 1">
            <a:extLst>
              <a:ext uri="{FF2B5EF4-FFF2-40B4-BE49-F238E27FC236}">
                <a16:creationId xmlns:a16="http://schemas.microsoft.com/office/drawing/2014/main" id="{933F349A-334E-49BF-94B5-8202D2F8742D}"/>
              </a:ext>
            </a:extLst>
          </p:cNvPr>
          <p:cNvSpPr/>
          <p:nvPr/>
        </p:nvSpPr>
        <p:spPr>
          <a:xfrm>
            <a:off x="1365807" y="1539101"/>
            <a:ext cx="3513526" cy="400110"/>
          </a:xfrm>
          <a:prstGeom prst="rect">
            <a:avLst/>
          </a:prstGeom>
        </p:spPr>
        <p:txBody>
          <a:bodyPr wrap="none">
            <a:spAutoFit/>
          </a:bodyPr>
          <a:lstStyle/>
          <a:p>
            <a:pPr>
              <a:defRPr/>
            </a:pPr>
            <a:r>
              <a:rPr lang="fr-FR" sz="2000" b="1" dirty="0"/>
              <a:t>Hypersensibilité et anaphylaxie</a:t>
            </a:r>
          </a:p>
        </p:txBody>
      </p:sp>
      <p:pic>
        <p:nvPicPr>
          <p:cNvPr id="7" name="Image 3">
            <a:extLst>
              <a:ext uri="{FF2B5EF4-FFF2-40B4-BE49-F238E27FC236}">
                <a16:creationId xmlns:a16="http://schemas.microsoft.com/office/drawing/2014/main" id="{90607E78-FA17-480C-9168-EF8C7C737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88" t="17526" r="37401" b="19762"/>
          <a:stretch>
            <a:fillRect/>
          </a:stretch>
        </p:blipFill>
        <p:spPr bwMode="auto">
          <a:xfrm>
            <a:off x="5131270" y="1342793"/>
            <a:ext cx="4537075"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1">
            <a:extLst>
              <a:ext uri="{FF2B5EF4-FFF2-40B4-BE49-F238E27FC236}">
                <a16:creationId xmlns:a16="http://schemas.microsoft.com/office/drawing/2014/main" id="{167AC01E-22CD-4663-B1F6-C32190CF59BB}"/>
              </a:ext>
            </a:extLst>
          </p:cNvPr>
          <p:cNvSpPr txBox="1">
            <a:spLocks noChangeArrowheads="1"/>
          </p:cNvSpPr>
          <p:nvPr/>
        </p:nvSpPr>
        <p:spPr bwMode="auto">
          <a:xfrm>
            <a:off x="1774825" y="5261291"/>
            <a:ext cx="73406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050" i="1" dirty="0">
                <a:latin typeface="+mn-lt"/>
              </a:rPr>
              <a:t>https://www.sciencemag.org/news/2020/12/suspicions-grow-nanoparticles-pfizer-s-covid-19-vaccine-trigger-rare-allergic-reactions</a:t>
            </a:r>
          </a:p>
        </p:txBody>
      </p:sp>
      <p:pic>
        <p:nvPicPr>
          <p:cNvPr id="9" name="Image 8">
            <a:extLst>
              <a:ext uri="{FF2B5EF4-FFF2-40B4-BE49-F238E27FC236}">
                <a16:creationId xmlns:a16="http://schemas.microsoft.com/office/drawing/2014/main" id="{BC7BED13-BFE2-4122-A317-73AC3B98CE95}"/>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3576087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3" name="Image 2">
            <a:extLst>
              <a:ext uri="{FF2B5EF4-FFF2-40B4-BE49-F238E27FC236}">
                <a16:creationId xmlns:a16="http://schemas.microsoft.com/office/drawing/2014/main" id="{006B8DEA-A7B8-4D00-A73E-D080D0356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282" y="456128"/>
            <a:ext cx="8156283" cy="469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6">
            <a:extLst>
              <a:ext uri="{FF2B5EF4-FFF2-40B4-BE49-F238E27FC236}">
                <a16:creationId xmlns:a16="http://schemas.microsoft.com/office/drawing/2014/main" id="{0F5B5267-AD06-4AD8-886B-E5BAA4CD89BC}"/>
              </a:ext>
            </a:extLst>
          </p:cNvPr>
          <p:cNvSpPr txBox="1">
            <a:spLocks noChangeArrowheads="1"/>
          </p:cNvSpPr>
          <p:nvPr/>
        </p:nvSpPr>
        <p:spPr bwMode="auto">
          <a:xfrm>
            <a:off x="4301009" y="5303014"/>
            <a:ext cx="5250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400" i="1" dirty="0">
                <a:latin typeface="+mn-lt"/>
              </a:rPr>
              <a:t>BMJ </a:t>
            </a:r>
            <a:r>
              <a:rPr lang="fr-FR" altLang="fr-FR" sz="1400" i="1" dirty="0" err="1">
                <a:latin typeface="+mn-lt"/>
              </a:rPr>
              <a:t>October</a:t>
            </a:r>
            <a:r>
              <a:rPr lang="fr-FR" altLang="fr-FR" sz="1400" i="1" dirty="0">
                <a:latin typeface="+mn-lt"/>
              </a:rPr>
              <a:t> 23, 2020, </a:t>
            </a:r>
            <a:r>
              <a:rPr lang="fr-FR" altLang="fr-FR" sz="1400" i="1" dirty="0" err="1">
                <a:latin typeface="+mn-lt"/>
              </a:rPr>
              <a:t>doi</a:t>
            </a:r>
            <a:r>
              <a:rPr lang="fr-FR" altLang="fr-FR" sz="1400" i="1" dirty="0">
                <a:latin typeface="+mn-lt"/>
              </a:rPr>
              <a:t>: https://doi.org/10.1136/bmj.m3862</a:t>
            </a:r>
          </a:p>
        </p:txBody>
      </p:sp>
      <p:pic>
        <p:nvPicPr>
          <p:cNvPr id="6" name="Image 5">
            <a:extLst>
              <a:ext uri="{FF2B5EF4-FFF2-40B4-BE49-F238E27FC236}">
                <a16:creationId xmlns:a16="http://schemas.microsoft.com/office/drawing/2014/main" id="{B6601589-3C00-457F-A0E4-9EF4D4A6678F}"/>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607812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136580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ltLang="fr-FR" sz="3600" b="1" dirty="0">
                <a:solidFill>
                  <a:schemeClr val="accent1"/>
                </a:solidFill>
              </a:rPr>
              <a:t>Recommandations d’utilisation</a:t>
            </a:r>
            <a:endParaRPr lang="fr-FR" altLang="fr-FR" b="1" dirty="0">
              <a:solidFill>
                <a:schemeClr val="accent1"/>
              </a:solidFill>
            </a:endParaRPr>
          </a:p>
        </p:txBody>
      </p:sp>
      <p:sp>
        <p:nvSpPr>
          <p:cNvPr id="4" name="Rectangle 3">
            <a:extLst>
              <a:ext uri="{FF2B5EF4-FFF2-40B4-BE49-F238E27FC236}">
                <a16:creationId xmlns:a16="http://schemas.microsoft.com/office/drawing/2014/main" id="{6A454EFF-0287-42C2-A553-A4BAA766C2B4}"/>
              </a:ext>
            </a:extLst>
          </p:cNvPr>
          <p:cNvSpPr/>
          <p:nvPr/>
        </p:nvSpPr>
        <p:spPr>
          <a:xfrm>
            <a:off x="1438275" y="1720840"/>
            <a:ext cx="9596309" cy="2339102"/>
          </a:xfrm>
          <a:prstGeom prst="rect">
            <a:avLst/>
          </a:prstGeom>
        </p:spPr>
        <p:txBody>
          <a:bodyPr wrap="square">
            <a:spAutoFit/>
          </a:bodyPr>
          <a:lstStyle/>
          <a:p>
            <a:pPr algn="just">
              <a:defRPr/>
            </a:pPr>
            <a:r>
              <a:rPr lang="fr-FR" sz="2000" b="1" dirty="0"/>
              <a:t>Hypersensibilité et anaphylaxie en études cliniques (</a:t>
            </a:r>
            <a:r>
              <a:rPr lang="fr-FR" sz="2000" b="1" dirty="0" err="1"/>
              <a:t>RCTs</a:t>
            </a:r>
            <a:r>
              <a:rPr lang="fr-FR" sz="2000" b="1" dirty="0"/>
              <a:t>)</a:t>
            </a:r>
          </a:p>
          <a:p>
            <a:pPr lvl="1" algn="just">
              <a:defRPr/>
            </a:pPr>
            <a:endParaRPr lang="fr-FR" dirty="0"/>
          </a:p>
          <a:p>
            <a:pPr lvl="1" algn="just">
              <a:defRPr/>
            </a:pPr>
            <a:r>
              <a:rPr lang="fr-FR" dirty="0"/>
              <a:t>Les sujets ont </a:t>
            </a:r>
            <a:r>
              <a:rPr lang="fr-FR" b="1" u="sng" dirty="0">
                <a:solidFill>
                  <a:srgbClr val="0070C0"/>
                </a:solidFill>
              </a:rPr>
              <a:t>été exclus de l'étude de phase 2/3 </a:t>
            </a:r>
            <a:r>
              <a:rPr lang="fr-FR" dirty="0"/>
              <a:t>s'ils avaient des antécédents d'effets indésirables graves associés à un vaccin ou à l'un des composants du vaccin BNT162b2.</a:t>
            </a:r>
          </a:p>
          <a:p>
            <a:pPr lvl="1" algn="just">
              <a:defRPr/>
            </a:pPr>
            <a:endParaRPr lang="fr-FR" dirty="0"/>
          </a:p>
          <a:p>
            <a:pPr lvl="1" algn="just">
              <a:defRPr/>
            </a:pPr>
            <a:r>
              <a:rPr lang="fr-FR" dirty="0"/>
              <a:t>Dans l'étude de phase 2/3, 11673 sujets avaient des antécédents médicaux d'allergie (</a:t>
            </a:r>
            <a:r>
              <a:rPr lang="fr-FR" b="1" u="sng" dirty="0">
                <a:solidFill>
                  <a:srgbClr val="0070C0"/>
                </a:solidFill>
              </a:rPr>
              <a:t>n = 5839 BNT162b2; n = 5834 placebo</a:t>
            </a:r>
            <a:r>
              <a:rPr lang="fr-FR" dirty="0"/>
              <a:t>), parmi ces deux cas d'EI allergiques (1 dans chaque groupe de traitement) jugés liés au traitement de l'étude par l'investigateur cela s'est produit.</a:t>
            </a:r>
          </a:p>
        </p:txBody>
      </p:sp>
      <p:pic>
        <p:nvPicPr>
          <p:cNvPr id="9" name="Image 8">
            <a:extLst>
              <a:ext uri="{FF2B5EF4-FFF2-40B4-BE49-F238E27FC236}">
                <a16:creationId xmlns:a16="http://schemas.microsoft.com/office/drawing/2014/main" id="{36FDD1AF-38B5-4480-963E-8775F600E43D}"/>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369025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136580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ltLang="fr-FR" sz="3600" b="1" dirty="0">
                <a:solidFill>
                  <a:schemeClr val="accent1"/>
                </a:solidFill>
              </a:rPr>
              <a:t>Recommandations d’utilisation</a:t>
            </a:r>
            <a:endParaRPr lang="fr-FR" altLang="fr-FR" b="1" dirty="0">
              <a:solidFill>
                <a:schemeClr val="accent1"/>
              </a:solidFill>
            </a:endParaRPr>
          </a:p>
        </p:txBody>
      </p:sp>
      <p:sp>
        <p:nvSpPr>
          <p:cNvPr id="4" name="Rectangle 3">
            <a:extLst>
              <a:ext uri="{FF2B5EF4-FFF2-40B4-BE49-F238E27FC236}">
                <a16:creationId xmlns:a16="http://schemas.microsoft.com/office/drawing/2014/main" id="{6A454EFF-0287-42C2-A553-A4BAA766C2B4}"/>
              </a:ext>
            </a:extLst>
          </p:cNvPr>
          <p:cNvSpPr/>
          <p:nvPr/>
        </p:nvSpPr>
        <p:spPr>
          <a:xfrm>
            <a:off x="1438275" y="1720840"/>
            <a:ext cx="9596309" cy="1508105"/>
          </a:xfrm>
          <a:prstGeom prst="rect">
            <a:avLst/>
          </a:prstGeom>
        </p:spPr>
        <p:txBody>
          <a:bodyPr wrap="square">
            <a:spAutoFit/>
          </a:bodyPr>
          <a:lstStyle/>
          <a:p>
            <a:pPr>
              <a:defRPr/>
            </a:pPr>
            <a:r>
              <a:rPr lang="fr-FR" sz="2000" b="1" dirty="0"/>
              <a:t>Hypersensibilité et anaphylaxie</a:t>
            </a:r>
          </a:p>
          <a:p>
            <a:pPr>
              <a:defRPr/>
            </a:pPr>
            <a:endParaRPr lang="fr-FR" dirty="0"/>
          </a:p>
          <a:p>
            <a:pPr lvl="1">
              <a:defRPr/>
            </a:pPr>
            <a:r>
              <a:rPr lang="fr-FR" dirty="0"/>
              <a:t>Des réactions anaphylactiques peuvent survenir avec n'importe quel vaccin, mais sont généralement </a:t>
            </a:r>
            <a:r>
              <a:rPr lang="fr-FR" b="1" u="sng" dirty="0">
                <a:solidFill>
                  <a:srgbClr val="0070C0"/>
                </a:solidFill>
              </a:rPr>
              <a:t>extrêmement rares </a:t>
            </a:r>
            <a:r>
              <a:rPr lang="fr-FR" dirty="0"/>
              <a:t>- environ 1 pour 1 million de doses pour les vaccins en général et 11 pour 1 million de doses pour les vaccins </a:t>
            </a:r>
            <a:r>
              <a:rPr lang="fr-FR" dirty="0" err="1"/>
              <a:t>mRNA</a:t>
            </a:r>
            <a:r>
              <a:rPr lang="fr-FR" dirty="0"/>
              <a:t>*</a:t>
            </a:r>
          </a:p>
        </p:txBody>
      </p:sp>
      <p:sp>
        <p:nvSpPr>
          <p:cNvPr id="6" name="ZoneTexte 1">
            <a:extLst>
              <a:ext uri="{FF2B5EF4-FFF2-40B4-BE49-F238E27FC236}">
                <a16:creationId xmlns:a16="http://schemas.microsoft.com/office/drawing/2014/main" id="{05CB7187-1C2E-48B9-A475-CA6A7FD239FD}"/>
              </a:ext>
            </a:extLst>
          </p:cNvPr>
          <p:cNvSpPr txBox="1">
            <a:spLocks noChangeArrowheads="1"/>
          </p:cNvSpPr>
          <p:nvPr/>
        </p:nvSpPr>
        <p:spPr bwMode="auto">
          <a:xfrm>
            <a:off x="1730932" y="4926856"/>
            <a:ext cx="73406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200" i="1" dirty="0">
                <a:latin typeface="+mn-lt"/>
              </a:rPr>
              <a:t>*J </a:t>
            </a:r>
            <a:r>
              <a:rPr lang="fr-FR" altLang="fr-FR" sz="1200" i="1" dirty="0" err="1">
                <a:latin typeface="+mn-lt"/>
              </a:rPr>
              <a:t>Allergy</a:t>
            </a:r>
            <a:r>
              <a:rPr lang="fr-FR" altLang="fr-FR" sz="1200" i="1" dirty="0">
                <a:latin typeface="+mn-lt"/>
              </a:rPr>
              <a:t> Clin </a:t>
            </a:r>
            <a:r>
              <a:rPr lang="fr-FR" altLang="fr-FR" sz="1200" i="1" dirty="0" err="1">
                <a:latin typeface="+mn-lt"/>
              </a:rPr>
              <a:t>Immunol</a:t>
            </a:r>
            <a:r>
              <a:rPr lang="fr-FR" altLang="fr-FR" sz="1200" i="1" dirty="0">
                <a:latin typeface="+mn-lt"/>
              </a:rPr>
              <a:t>. 2016. </a:t>
            </a:r>
            <a:r>
              <a:rPr lang="fr-FR" altLang="fr-FR" sz="1200" i="1" dirty="0" err="1">
                <a:latin typeface="+mn-lt"/>
              </a:rPr>
              <a:t>DOI:https</a:t>
            </a:r>
            <a:r>
              <a:rPr lang="fr-FR" altLang="fr-FR" sz="1200" i="1" dirty="0">
                <a:latin typeface="+mn-lt"/>
              </a:rPr>
              <a:t>://doi.org/10.1016/j.jaci.2015.07.048</a:t>
            </a:r>
          </a:p>
          <a:p>
            <a:pPr eaLnBrk="1" hangingPunct="1">
              <a:spcBef>
                <a:spcPct val="0"/>
              </a:spcBef>
              <a:buFont typeface="Arial" panose="020B0604020202020204" pitchFamily="34" charset="0"/>
              <a:buNone/>
            </a:pPr>
            <a:endParaRPr lang="fr-FR" altLang="fr-FR" sz="1200" i="1" dirty="0">
              <a:latin typeface="+mn-lt"/>
            </a:endParaRPr>
          </a:p>
          <a:p>
            <a:pPr eaLnBrk="1" hangingPunct="1">
              <a:spcBef>
                <a:spcPct val="0"/>
              </a:spcBef>
              <a:buFont typeface="Arial" panose="020B0604020202020204" pitchFamily="34" charset="0"/>
              <a:buNone/>
            </a:pPr>
            <a:r>
              <a:rPr lang="fr-FR" altLang="fr-FR" sz="1200" i="1" dirty="0">
                <a:latin typeface="+mn-lt"/>
              </a:rPr>
              <a:t>https://www.sciencemag.org/news/2020/12/suspicions-grow-nanoparticles-pfizer-s-covid-19-vaccine-trigger-rare-allergic-reactions</a:t>
            </a:r>
          </a:p>
          <a:p>
            <a:pPr eaLnBrk="1" hangingPunct="1">
              <a:spcBef>
                <a:spcPct val="0"/>
              </a:spcBef>
              <a:buFont typeface="Arial" panose="020B0604020202020204" pitchFamily="34" charset="0"/>
              <a:buNone/>
            </a:pPr>
            <a:endParaRPr lang="fr-FR" altLang="fr-FR" sz="1000" dirty="0">
              <a:latin typeface="Verdana" panose="020B0604030504040204" pitchFamily="34" charset="0"/>
            </a:endParaRPr>
          </a:p>
        </p:txBody>
      </p:sp>
      <p:pic>
        <p:nvPicPr>
          <p:cNvPr id="7" name="Image 6">
            <a:extLst>
              <a:ext uri="{FF2B5EF4-FFF2-40B4-BE49-F238E27FC236}">
                <a16:creationId xmlns:a16="http://schemas.microsoft.com/office/drawing/2014/main" id="{8CADD982-32A1-4342-B2A4-E42A1F1D2E8C}"/>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813626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136580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ltLang="fr-FR" sz="3600" b="1" dirty="0">
                <a:solidFill>
                  <a:schemeClr val="accent1"/>
                </a:solidFill>
              </a:rPr>
              <a:t>Recommandations d’utilisation</a:t>
            </a:r>
            <a:endParaRPr lang="fr-FR" altLang="fr-FR" b="1" dirty="0">
              <a:solidFill>
                <a:schemeClr val="accent1"/>
              </a:solidFill>
            </a:endParaRPr>
          </a:p>
        </p:txBody>
      </p:sp>
      <p:sp>
        <p:nvSpPr>
          <p:cNvPr id="4" name="Rectangle 3">
            <a:extLst>
              <a:ext uri="{FF2B5EF4-FFF2-40B4-BE49-F238E27FC236}">
                <a16:creationId xmlns:a16="http://schemas.microsoft.com/office/drawing/2014/main" id="{6A454EFF-0287-42C2-A553-A4BAA766C2B4}"/>
              </a:ext>
            </a:extLst>
          </p:cNvPr>
          <p:cNvSpPr/>
          <p:nvPr/>
        </p:nvSpPr>
        <p:spPr>
          <a:xfrm>
            <a:off x="1438275" y="1720840"/>
            <a:ext cx="9596309" cy="3170099"/>
          </a:xfrm>
          <a:prstGeom prst="rect">
            <a:avLst/>
          </a:prstGeom>
        </p:spPr>
        <p:txBody>
          <a:bodyPr wrap="square">
            <a:spAutoFit/>
          </a:bodyPr>
          <a:lstStyle/>
          <a:p>
            <a:pPr>
              <a:defRPr/>
            </a:pPr>
            <a:r>
              <a:rPr lang="fr-FR" sz="2000" b="1" dirty="0"/>
              <a:t>Hypersensibilité et anaphylaxie (RCP)</a:t>
            </a:r>
          </a:p>
          <a:p>
            <a:pPr>
              <a:defRPr/>
            </a:pPr>
            <a:endParaRPr lang="fr-FR" dirty="0"/>
          </a:p>
          <a:p>
            <a:pPr lvl="1">
              <a:defRPr/>
            </a:pPr>
            <a:r>
              <a:rPr lang="fr-FR" dirty="0"/>
              <a:t>Des événements d'anaphylaxie ont été rapportés.</a:t>
            </a:r>
          </a:p>
          <a:p>
            <a:pPr lvl="1">
              <a:defRPr/>
            </a:pPr>
            <a:endParaRPr lang="fr-FR" dirty="0"/>
          </a:p>
          <a:p>
            <a:pPr lvl="1">
              <a:defRPr/>
            </a:pPr>
            <a:r>
              <a:rPr lang="fr-FR" dirty="0"/>
              <a:t>Un traitement médical et une </a:t>
            </a:r>
            <a:r>
              <a:rPr lang="fr-FR" b="1" u="sng" dirty="0">
                <a:solidFill>
                  <a:srgbClr val="0070C0"/>
                </a:solidFill>
              </a:rPr>
              <a:t>surveillance appropriés </a:t>
            </a:r>
            <a:r>
              <a:rPr lang="fr-FR" dirty="0"/>
              <a:t>doivent toujours être disponibles en cas de réaction anaphylactique après l'administration du vaccin.</a:t>
            </a:r>
          </a:p>
          <a:p>
            <a:pPr lvl="1">
              <a:defRPr/>
            </a:pPr>
            <a:endParaRPr lang="fr-FR" dirty="0"/>
          </a:p>
          <a:p>
            <a:pPr lvl="1">
              <a:defRPr/>
            </a:pPr>
            <a:r>
              <a:rPr lang="fr-FR" dirty="0"/>
              <a:t>Une observation étroite pendant au </a:t>
            </a:r>
            <a:r>
              <a:rPr lang="fr-FR" b="1" u="sng" dirty="0">
                <a:solidFill>
                  <a:srgbClr val="0070C0"/>
                </a:solidFill>
              </a:rPr>
              <a:t>moins 15 minutes est recommandée après la vaccination</a:t>
            </a:r>
            <a:r>
              <a:rPr lang="fr-FR" dirty="0"/>
              <a:t>.</a:t>
            </a:r>
          </a:p>
          <a:p>
            <a:pPr lvl="1">
              <a:defRPr/>
            </a:pPr>
            <a:endParaRPr lang="fr-FR" dirty="0"/>
          </a:p>
          <a:p>
            <a:pPr lvl="1">
              <a:defRPr/>
            </a:pPr>
            <a:r>
              <a:rPr lang="fr-FR" dirty="0"/>
              <a:t>Une deuxième dose du vaccin </a:t>
            </a:r>
            <a:r>
              <a:rPr lang="fr-FR" b="1" u="sng" dirty="0">
                <a:solidFill>
                  <a:srgbClr val="0070C0"/>
                </a:solidFill>
              </a:rPr>
              <a:t>ne doit pas être administrée </a:t>
            </a:r>
            <a:r>
              <a:rPr lang="fr-FR" dirty="0"/>
              <a:t>à ceux qui ont présenté une anaphylaxie à la première dose de </a:t>
            </a:r>
            <a:r>
              <a:rPr lang="fr-FR" dirty="0" err="1"/>
              <a:t>Comirnaty</a:t>
            </a:r>
            <a:r>
              <a:rPr lang="fr-FR" dirty="0"/>
              <a:t>.</a:t>
            </a:r>
          </a:p>
        </p:txBody>
      </p:sp>
      <p:pic>
        <p:nvPicPr>
          <p:cNvPr id="7" name="Image 6">
            <a:extLst>
              <a:ext uri="{FF2B5EF4-FFF2-40B4-BE49-F238E27FC236}">
                <a16:creationId xmlns:a16="http://schemas.microsoft.com/office/drawing/2014/main" id="{2A89C39B-FE8A-4CB2-9ABA-882771038A8F}"/>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565430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136580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ltLang="fr-FR" sz="3600" b="1" dirty="0">
                <a:solidFill>
                  <a:schemeClr val="accent1"/>
                </a:solidFill>
              </a:rPr>
              <a:t>Recommandations d’utilisation</a:t>
            </a:r>
            <a:endParaRPr lang="fr-FR" altLang="fr-FR" b="1" dirty="0">
              <a:solidFill>
                <a:schemeClr val="accent1"/>
              </a:solidFill>
            </a:endParaRPr>
          </a:p>
        </p:txBody>
      </p:sp>
      <p:sp>
        <p:nvSpPr>
          <p:cNvPr id="4" name="Rectangle 3">
            <a:extLst>
              <a:ext uri="{FF2B5EF4-FFF2-40B4-BE49-F238E27FC236}">
                <a16:creationId xmlns:a16="http://schemas.microsoft.com/office/drawing/2014/main" id="{6A454EFF-0287-42C2-A553-A4BAA766C2B4}"/>
              </a:ext>
            </a:extLst>
          </p:cNvPr>
          <p:cNvSpPr/>
          <p:nvPr/>
        </p:nvSpPr>
        <p:spPr>
          <a:xfrm>
            <a:off x="1438275" y="1551147"/>
            <a:ext cx="6494763" cy="2523768"/>
          </a:xfrm>
          <a:prstGeom prst="rect">
            <a:avLst/>
          </a:prstGeom>
        </p:spPr>
        <p:txBody>
          <a:bodyPr wrap="square">
            <a:spAutoFit/>
          </a:bodyPr>
          <a:lstStyle/>
          <a:p>
            <a:pPr>
              <a:defRPr/>
            </a:pPr>
            <a:r>
              <a:rPr lang="fr-FR" sz="2000" b="1" dirty="0"/>
              <a:t>Hypersensibilité et anaphylaxie</a:t>
            </a:r>
          </a:p>
          <a:p>
            <a:pPr>
              <a:defRPr/>
            </a:pPr>
            <a:endParaRPr lang="fr-FR" dirty="0"/>
          </a:p>
          <a:p>
            <a:pPr lvl="1">
              <a:defRPr/>
            </a:pPr>
            <a:r>
              <a:rPr lang="fr-FR" sz="2000" dirty="0"/>
              <a:t>Allergie au latex?</a:t>
            </a:r>
          </a:p>
          <a:p>
            <a:pPr lvl="1">
              <a:defRPr/>
            </a:pPr>
            <a:endParaRPr lang="fr-FR" sz="2000" dirty="0"/>
          </a:p>
          <a:p>
            <a:pPr lvl="1" algn="just">
              <a:defRPr/>
            </a:pPr>
            <a:r>
              <a:rPr lang="fr-FR" sz="2000" dirty="0"/>
              <a:t>"The </a:t>
            </a:r>
            <a:r>
              <a:rPr lang="fr-FR" sz="2000" dirty="0" err="1"/>
              <a:t>vial</a:t>
            </a:r>
            <a:r>
              <a:rPr lang="fr-FR" sz="2000" dirty="0"/>
              <a:t> </a:t>
            </a:r>
            <a:r>
              <a:rPr lang="fr-FR" sz="2000" dirty="0" err="1"/>
              <a:t>stoppers</a:t>
            </a:r>
            <a:r>
              <a:rPr lang="fr-FR" sz="2000" dirty="0"/>
              <a:t> of </a:t>
            </a:r>
            <a:r>
              <a:rPr lang="fr-FR" sz="2000" dirty="0" err="1"/>
              <a:t>these</a:t>
            </a:r>
            <a:r>
              <a:rPr lang="fr-FR" sz="2000" dirty="0"/>
              <a:t> </a:t>
            </a:r>
            <a:r>
              <a:rPr lang="fr-FR" sz="2000" dirty="0" err="1"/>
              <a:t>mRNA</a:t>
            </a:r>
            <a:r>
              <a:rPr lang="fr-FR" sz="2000" dirty="0"/>
              <a:t> vaccines are not made </a:t>
            </a:r>
            <a:r>
              <a:rPr lang="fr-FR" sz="2000" dirty="0" err="1"/>
              <a:t>with</a:t>
            </a:r>
            <a:r>
              <a:rPr lang="fr-FR" sz="2000" dirty="0"/>
              <a:t> </a:t>
            </a:r>
            <a:r>
              <a:rPr lang="fr-FR" sz="2000" dirty="0" err="1"/>
              <a:t>natural</a:t>
            </a:r>
            <a:r>
              <a:rPr lang="fr-FR" sz="2000" dirty="0"/>
              <a:t> </a:t>
            </a:r>
            <a:r>
              <a:rPr lang="fr-FR" sz="2000" dirty="0" err="1"/>
              <a:t>rubber</a:t>
            </a:r>
            <a:r>
              <a:rPr lang="fr-FR" sz="2000" dirty="0"/>
              <a:t> latex, and </a:t>
            </a:r>
            <a:r>
              <a:rPr lang="fr-FR" sz="2000" dirty="0" err="1"/>
              <a:t>there</a:t>
            </a:r>
            <a:r>
              <a:rPr lang="fr-FR" sz="2000" dirty="0"/>
              <a:t> </a:t>
            </a:r>
            <a:r>
              <a:rPr lang="fr-FR" sz="2000" dirty="0" err="1"/>
              <a:t>is</a:t>
            </a:r>
            <a:r>
              <a:rPr lang="fr-FR" sz="2000" dirty="0"/>
              <a:t> no </a:t>
            </a:r>
            <a:r>
              <a:rPr lang="fr-FR" sz="2000" dirty="0" err="1"/>
              <a:t>contraindication</a:t>
            </a:r>
            <a:r>
              <a:rPr lang="fr-FR" sz="2000" dirty="0"/>
              <a:t> or </a:t>
            </a:r>
            <a:r>
              <a:rPr lang="fr-FR" sz="2000" dirty="0" err="1"/>
              <a:t>precaution</a:t>
            </a:r>
            <a:r>
              <a:rPr lang="fr-FR" sz="2000" dirty="0"/>
              <a:t> to vaccination for </a:t>
            </a:r>
            <a:r>
              <a:rPr lang="fr-FR" sz="2000" dirty="0" err="1"/>
              <a:t>persons</a:t>
            </a:r>
            <a:r>
              <a:rPr lang="fr-FR" sz="2000" dirty="0"/>
              <a:t> </a:t>
            </a:r>
            <a:r>
              <a:rPr lang="fr-FR" sz="2000" dirty="0" err="1"/>
              <a:t>with</a:t>
            </a:r>
            <a:r>
              <a:rPr lang="fr-FR" sz="2000" dirty="0"/>
              <a:t> a latex </a:t>
            </a:r>
            <a:r>
              <a:rPr lang="fr-FR" sz="2000" dirty="0" err="1"/>
              <a:t>allergy</a:t>
            </a:r>
            <a:r>
              <a:rPr lang="fr-FR" sz="2000" dirty="0"/>
              <a:t>".</a:t>
            </a:r>
          </a:p>
        </p:txBody>
      </p:sp>
      <p:pic>
        <p:nvPicPr>
          <p:cNvPr id="6" name="Image 3">
            <a:extLst>
              <a:ext uri="{FF2B5EF4-FFF2-40B4-BE49-F238E27FC236}">
                <a16:creationId xmlns:a16="http://schemas.microsoft.com/office/drawing/2014/main" id="{7804B055-13FD-40C2-919D-E512C8340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98" t="51907" r="56172" b="18256"/>
          <a:stretch>
            <a:fillRect/>
          </a:stretch>
        </p:blipFill>
        <p:spPr bwMode="auto">
          <a:xfrm>
            <a:off x="8127271" y="889076"/>
            <a:ext cx="309562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5">
            <a:extLst>
              <a:ext uri="{FF2B5EF4-FFF2-40B4-BE49-F238E27FC236}">
                <a16:creationId xmlns:a16="http://schemas.microsoft.com/office/drawing/2014/main" id="{3CBDB1CA-F570-4CAD-9E8C-40C6D2F81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138" t="36140" r="70474" b="42439"/>
          <a:stretch>
            <a:fillRect/>
          </a:stretch>
        </p:blipFill>
        <p:spPr bwMode="auto">
          <a:xfrm>
            <a:off x="4786313" y="4184490"/>
            <a:ext cx="22463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4676B763-DC38-4859-B37D-D2F0506D95F7}"/>
              </a:ext>
            </a:extLst>
          </p:cNvPr>
          <p:cNvPicPr>
            <a:picLocks noChangeAspect="1"/>
          </p:cNvPicPr>
          <p:nvPr/>
        </p:nvPicPr>
        <p:blipFill>
          <a:blip r:embed="rId5"/>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018121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136580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ltLang="fr-FR" sz="3600" b="1" dirty="0">
                <a:solidFill>
                  <a:schemeClr val="accent1"/>
                </a:solidFill>
              </a:rPr>
              <a:t>Recommandations d’utilisation</a:t>
            </a:r>
            <a:endParaRPr lang="fr-FR" altLang="fr-FR" b="1" dirty="0">
              <a:solidFill>
                <a:schemeClr val="accent1"/>
              </a:solidFill>
            </a:endParaRPr>
          </a:p>
        </p:txBody>
      </p:sp>
      <p:sp>
        <p:nvSpPr>
          <p:cNvPr id="4" name="Rectangle 3">
            <a:extLst>
              <a:ext uri="{FF2B5EF4-FFF2-40B4-BE49-F238E27FC236}">
                <a16:creationId xmlns:a16="http://schemas.microsoft.com/office/drawing/2014/main" id="{6A454EFF-0287-42C2-A553-A4BAA766C2B4}"/>
              </a:ext>
            </a:extLst>
          </p:cNvPr>
          <p:cNvSpPr/>
          <p:nvPr/>
        </p:nvSpPr>
        <p:spPr>
          <a:xfrm>
            <a:off x="1438275" y="1720840"/>
            <a:ext cx="9596309" cy="3323987"/>
          </a:xfrm>
          <a:prstGeom prst="rect">
            <a:avLst/>
          </a:prstGeom>
        </p:spPr>
        <p:txBody>
          <a:bodyPr wrap="square">
            <a:spAutoFit/>
          </a:bodyPr>
          <a:lstStyle/>
          <a:p>
            <a:pPr>
              <a:defRPr/>
            </a:pPr>
            <a:r>
              <a:rPr lang="fr-FR" sz="2400" b="1" dirty="0"/>
              <a:t>Maladie concomitante</a:t>
            </a:r>
          </a:p>
          <a:p>
            <a:pPr>
              <a:defRPr/>
            </a:pPr>
            <a:endParaRPr lang="fr-FR" sz="2400" b="1" dirty="0"/>
          </a:p>
          <a:p>
            <a:pPr lvl="1">
              <a:defRPr/>
            </a:pPr>
            <a:r>
              <a:rPr lang="fr-FR" sz="2400" dirty="0"/>
              <a:t>La vaccination doit être reportée chez les personnes souffrant d'une</a:t>
            </a:r>
            <a:r>
              <a:rPr lang="fr-FR" sz="2400" b="1" u="sng" dirty="0">
                <a:solidFill>
                  <a:srgbClr val="0070C0"/>
                </a:solidFill>
              </a:rPr>
              <a:t> maladie fébrile sévère aiguë</a:t>
            </a:r>
            <a:r>
              <a:rPr lang="fr-FR" sz="2400" dirty="0"/>
              <a:t> ou </a:t>
            </a:r>
            <a:r>
              <a:rPr lang="fr-FR" sz="2400" b="1" u="sng" dirty="0">
                <a:solidFill>
                  <a:srgbClr val="0070C0"/>
                </a:solidFill>
              </a:rPr>
              <a:t>d'une infection aiguë</a:t>
            </a:r>
            <a:r>
              <a:rPr lang="fr-FR" sz="2400" dirty="0"/>
              <a:t>.</a:t>
            </a:r>
          </a:p>
          <a:p>
            <a:pPr>
              <a:defRPr/>
            </a:pPr>
            <a:endParaRPr lang="fr-FR" sz="2400" dirty="0"/>
          </a:p>
          <a:p>
            <a:pPr lvl="1">
              <a:defRPr/>
            </a:pPr>
            <a:r>
              <a:rPr lang="fr-FR" sz="2400" dirty="0"/>
              <a:t>La présence d'une infection mineure et / ou d'une fièvre légère ne doit pas retarder la vaccination.</a:t>
            </a:r>
          </a:p>
          <a:p>
            <a:pPr>
              <a:defRPr/>
            </a:pPr>
            <a:endParaRPr lang="fr-FR" sz="2400" b="1" dirty="0"/>
          </a:p>
          <a:p>
            <a:pPr>
              <a:defRPr/>
            </a:pPr>
            <a:endParaRPr lang="fr-FR" dirty="0"/>
          </a:p>
        </p:txBody>
      </p:sp>
      <p:pic>
        <p:nvPicPr>
          <p:cNvPr id="6" name="Image 5">
            <a:extLst>
              <a:ext uri="{FF2B5EF4-FFF2-40B4-BE49-F238E27FC236}">
                <a16:creationId xmlns:a16="http://schemas.microsoft.com/office/drawing/2014/main" id="{9058DB5D-B7CD-49F5-8AA7-F8AA41C9329E}"/>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350288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136580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ltLang="fr-FR" sz="3600" b="1" dirty="0">
                <a:solidFill>
                  <a:schemeClr val="accent1"/>
                </a:solidFill>
              </a:rPr>
              <a:t>Interactions avec d’autres vaccins</a:t>
            </a:r>
            <a:endParaRPr lang="fr-FR" altLang="fr-FR" b="1" dirty="0">
              <a:solidFill>
                <a:schemeClr val="accent1"/>
              </a:solidFill>
            </a:endParaRPr>
          </a:p>
        </p:txBody>
      </p:sp>
      <p:sp>
        <p:nvSpPr>
          <p:cNvPr id="4" name="Rectangle 3">
            <a:extLst>
              <a:ext uri="{FF2B5EF4-FFF2-40B4-BE49-F238E27FC236}">
                <a16:creationId xmlns:a16="http://schemas.microsoft.com/office/drawing/2014/main" id="{6A454EFF-0287-42C2-A553-A4BAA766C2B4}"/>
              </a:ext>
            </a:extLst>
          </p:cNvPr>
          <p:cNvSpPr/>
          <p:nvPr/>
        </p:nvSpPr>
        <p:spPr>
          <a:xfrm>
            <a:off x="1438275" y="1720840"/>
            <a:ext cx="9596309" cy="2954655"/>
          </a:xfrm>
          <a:prstGeom prst="rect">
            <a:avLst/>
          </a:prstGeom>
        </p:spPr>
        <p:txBody>
          <a:bodyPr wrap="square">
            <a:spAutoFit/>
          </a:bodyPr>
          <a:lstStyle/>
          <a:p>
            <a:pPr>
              <a:defRPr/>
            </a:pPr>
            <a:r>
              <a:rPr lang="fr-FR" sz="2400" dirty="0"/>
              <a:t>L'administration concomitante de </a:t>
            </a:r>
            <a:r>
              <a:rPr lang="fr-FR" sz="2400" dirty="0" err="1"/>
              <a:t>Comirnaty</a:t>
            </a:r>
            <a:r>
              <a:rPr lang="fr-FR" sz="2400" dirty="0"/>
              <a:t> avec d'autres vaccins n'a pas été étudiée.</a:t>
            </a:r>
          </a:p>
          <a:p>
            <a:pPr>
              <a:defRPr/>
            </a:pPr>
            <a:endParaRPr lang="fr-FR" sz="2400" dirty="0"/>
          </a:p>
          <a:p>
            <a:pPr>
              <a:defRPr/>
            </a:pPr>
            <a:r>
              <a:rPr lang="fr-FR" sz="2400" i="1" u="sng" dirty="0">
                <a:solidFill>
                  <a:srgbClr val="0070C0"/>
                </a:solidFill>
              </a:rPr>
              <a:t>CDC: </a:t>
            </a:r>
            <a:endParaRPr lang="fr-FR" sz="2400" dirty="0"/>
          </a:p>
          <a:p>
            <a:pPr lvl="1">
              <a:defRPr/>
            </a:pPr>
            <a:r>
              <a:rPr lang="fr-FR" sz="2400" dirty="0"/>
              <a:t>Un intervalle minimum de </a:t>
            </a:r>
            <a:r>
              <a:rPr lang="fr-FR" sz="2400" b="1" i="1" u="sng" dirty="0">
                <a:solidFill>
                  <a:srgbClr val="0070C0"/>
                </a:solidFill>
              </a:rPr>
              <a:t>14 jours avant ou après l'administration de tout autre vaccin</a:t>
            </a:r>
            <a:r>
              <a:rPr lang="fr-FR" sz="2400" dirty="0"/>
              <a:t>.</a:t>
            </a:r>
          </a:p>
          <a:p>
            <a:pPr>
              <a:defRPr/>
            </a:pPr>
            <a:endParaRPr lang="fr-FR" sz="2400" b="1" dirty="0"/>
          </a:p>
          <a:p>
            <a:pPr>
              <a:defRPr/>
            </a:pPr>
            <a:endParaRPr lang="fr-FR" dirty="0"/>
          </a:p>
        </p:txBody>
      </p:sp>
      <p:pic>
        <p:nvPicPr>
          <p:cNvPr id="6" name="Image 5">
            <a:extLst>
              <a:ext uri="{FF2B5EF4-FFF2-40B4-BE49-F238E27FC236}">
                <a16:creationId xmlns:a16="http://schemas.microsoft.com/office/drawing/2014/main" id="{BD3E6BB8-4F1A-4DB3-810F-1E9E19524E7A}"/>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483665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
            <a:extLst>
              <a:ext uri="{FF2B5EF4-FFF2-40B4-BE49-F238E27FC236}">
                <a16:creationId xmlns:a16="http://schemas.microsoft.com/office/drawing/2014/main" id="{18AEDE97-4D34-4286-AE23-AA3D47CFAFEE}"/>
              </a:ext>
            </a:extLst>
          </p:cNvPr>
          <p:cNvSpPr txBox="1">
            <a:spLocks/>
          </p:cNvSpPr>
          <p:nvPr/>
        </p:nvSpPr>
        <p:spPr>
          <a:xfrm>
            <a:off x="1919289" y="42060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altLang="fr-FR" sz="4800" b="1" dirty="0">
                <a:solidFill>
                  <a:schemeClr val="accent1"/>
                </a:solidFill>
              </a:rPr>
              <a:t>VACCIN MODERNA</a:t>
            </a:r>
          </a:p>
        </p:txBody>
      </p:sp>
      <p:pic>
        <p:nvPicPr>
          <p:cNvPr id="4" name="Image 2">
            <a:extLst>
              <a:ext uri="{FF2B5EF4-FFF2-40B4-BE49-F238E27FC236}">
                <a16:creationId xmlns:a16="http://schemas.microsoft.com/office/drawing/2014/main" id="{4AC0CFDC-19A3-4C14-8DEF-96505A456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8616" y="1778703"/>
            <a:ext cx="6274768" cy="35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B4910EFE-5785-4BC8-BC42-CC74185D76D8}"/>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284664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3" name="Image 6">
            <a:extLst>
              <a:ext uri="{FF2B5EF4-FFF2-40B4-BE49-F238E27FC236}">
                <a16:creationId xmlns:a16="http://schemas.microsoft.com/office/drawing/2014/main" id="{7AAC18F0-A72B-4295-9A93-E46119DF2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22" t="15981" r="45274" b="63860"/>
          <a:stretch>
            <a:fillRect/>
          </a:stretch>
        </p:blipFill>
        <p:spPr bwMode="auto">
          <a:xfrm>
            <a:off x="177630" y="288003"/>
            <a:ext cx="6371452" cy="229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EC98D0E7-D99B-4013-874D-3E89AF40E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356" y="2481445"/>
            <a:ext cx="6231879" cy="223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1">
            <a:extLst>
              <a:ext uri="{FF2B5EF4-FFF2-40B4-BE49-F238E27FC236}">
                <a16:creationId xmlns:a16="http://schemas.microsoft.com/office/drawing/2014/main" id="{6F9EB307-4EB0-452F-A1DD-60A34F74513B}"/>
              </a:ext>
            </a:extLst>
          </p:cNvPr>
          <p:cNvSpPr txBox="1">
            <a:spLocks noChangeArrowheads="1"/>
          </p:cNvSpPr>
          <p:nvPr/>
        </p:nvSpPr>
        <p:spPr bwMode="auto">
          <a:xfrm>
            <a:off x="1947819" y="5293791"/>
            <a:ext cx="7340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400" i="1" dirty="0">
                <a:latin typeface="+mn-lt"/>
              </a:rPr>
              <a:t>NEJM, </a:t>
            </a:r>
            <a:r>
              <a:rPr lang="fr-FR" altLang="fr-FR" sz="1400" i="1" dirty="0" err="1">
                <a:latin typeface="+mn-lt"/>
              </a:rPr>
              <a:t>December</a:t>
            </a:r>
            <a:r>
              <a:rPr lang="fr-FR" altLang="fr-FR" sz="1400" i="1" dirty="0">
                <a:latin typeface="+mn-lt"/>
              </a:rPr>
              <a:t> 30, 2020, DOI: 10.1056/NEJMoa2035389</a:t>
            </a:r>
          </a:p>
        </p:txBody>
      </p:sp>
      <p:pic>
        <p:nvPicPr>
          <p:cNvPr id="7" name="Image 6">
            <a:extLst>
              <a:ext uri="{FF2B5EF4-FFF2-40B4-BE49-F238E27FC236}">
                <a16:creationId xmlns:a16="http://schemas.microsoft.com/office/drawing/2014/main" id="{CCE9F805-915D-4483-814D-6CA5CC80B63D}"/>
              </a:ext>
            </a:extLst>
          </p:cNvPr>
          <p:cNvPicPr>
            <a:picLocks noChangeAspect="1"/>
          </p:cNvPicPr>
          <p:nvPr/>
        </p:nvPicPr>
        <p:blipFill>
          <a:blip r:embed="rId5"/>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4061719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3" name="Image 1">
            <a:extLst>
              <a:ext uri="{FF2B5EF4-FFF2-40B4-BE49-F238E27FC236}">
                <a16:creationId xmlns:a16="http://schemas.microsoft.com/office/drawing/2014/main" id="{E576C587-CA52-4516-970F-3D4F30944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805" y="659645"/>
            <a:ext cx="7854778" cy="432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1">
            <a:extLst>
              <a:ext uri="{FF2B5EF4-FFF2-40B4-BE49-F238E27FC236}">
                <a16:creationId xmlns:a16="http://schemas.microsoft.com/office/drawing/2014/main" id="{A1C1C710-3B06-4FE6-B7DF-B3944ACBC588}"/>
              </a:ext>
            </a:extLst>
          </p:cNvPr>
          <p:cNvSpPr txBox="1">
            <a:spLocks noChangeArrowheads="1"/>
          </p:cNvSpPr>
          <p:nvPr/>
        </p:nvSpPr>
        <p:spPr bwMode="auto">
          <a:xfrm>
            <a:off x="1774825" y="5606889"/>
            <a:ext cx="7340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400" i="1" dirty="0">
                <a:latin typeface="+mn-lt"/>
              </a:rPr>
              <a:t>NEJM, </a:t>
            </a:r>
            <a:r>
              <a:rPr lang="fr-FR" altLang="fr-FR" sz="1400" i="1" dirty="0" err="1">
                <a:latin typeface="+mn-lt"/>
              </a:rPr>
              <a:t>December</a:t>
            </a:r>
            <a:r>
              <a:rPr lang="fr-FR" altLang="fr-FR" sz="1400" i="1" dirty="0">
                <a:latin typeface="+mn-lt"/>
              </a:rPr>
              <a:t> 30, 2020, DOI: 10.1056/NEJMoa2035389</a:t>
            </a:r>
          </a:p>
        </p:txBody>
      </p:sp>
      <p:pic>
        <p:nvPicPr>
          <p:cNvPr id="6" name="Image 5">
            <a:extLst>
              <a:ext uri="{FF2B5EF4-FFF2-40B4-BE49-F238E27FC236}">
                <a16:creationId xmlns:a16="http://schemas.microsoft.com/office/drawing/2014/main" id="{84752738-5F9D-4E29-BDCA-553FA6898D79}"/>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228603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Titre 1">
            <a:extLst>
              <a:ext uri="{FF2B5EF4-FFF2-40B4-BE49-F238E27FC236}">
                <a16:creationId xmlns:a16="http://schemas.microsoft.com/office/drawing/2014/main" id="{A4A5A634-475C-445F-8C04-2C1C7DADE1B1}"/>
              </a:ext>
            </a:extLst>
          </p:cNvPr>
          <p:cNvSpPr txBox="1">
            <a:spLocks/>
          </p:cNvSpPr>
          <p:nvPr/>
        </p:nvSpPr>
        <p:spPr>
          <a:xfrm>
            <a:off x="838200" y="370319"/>
            <a:ext cx="5685148" cy="129784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200" b="1" dirty="0">
                <a:solidFill>
                  <a:schemeClr val="accent1"/>
                </a:solidFill>
                <a:latin typeface="+mn-lt"/>
              </a:rPr>
              <a:t>Résultats phase 3 MODERNA</a:t>
            </a:r>
            <a:br>
              <a:rPr lang="fr-FR" sz="4000" dirty="0"/>
            </a:br>
            <a:endParaRPr lang="fr-FR" sz="4000" dirty="0"/>
          </a:p>
        </p:txBody>
      </p:sp>
      <p:pic>
        <p:nvPicPr>
          <p:cNvPr id="6" name="Image 5">
            <a:extLst>
              <a:ext uri="{FF2B5EF4-FFF2-40B4-BE49-F238E27FC236}">
                <a16:creationId xmlns:a16="http://schemas.microsoft.com/office/drawing/2014/main" id="{42A0F1DA-620A-45A4-8795-2A4D07285583}"/>
              </a:ext>
            </a:extLst>
          </p:cNvPr>
          <p:cNvPicPr>
            <a:picLocks noChangeAspect="1"/>
          </p:cNvPicPr>
          <p:nvPr/>
        </p:nvPicPr>
        <p:blipFill rotWithShape="1">
          <a:blip r:embed="rId3"/>
          <a:srcRect t="6665" r="3" b="5859"/>
          <a:stretch/>
        </p:blipFill>
        <p:spPr>
          <a:xfrm>
            <a:off x="0" y="1837361"/>
            <a:ext cx="3384164" cy="3183276"/>
          </a:xfrm>
          <a:prstGeom prst="rect">
            <a:avLst/>
          </a:prstGeom>
        </p:spPr>
      </p:pic>
      <p:pic>
        <p:nvPicPr>
          <p:cNvPr id="7" name="Image 6" descr="Une image contenant table&#10;&#10;Description générée automatiquement">
            <a:extLst>
              <a:ext uri="{FF2B5EF4-FFF2-40B4-BE49-F238E27FC236}">
                <a16:creationId xmlns:a16="http://schemas.microsoft.com/office/drawing/2014/main" id="{F8F11BD1-9B5F-4A13-8909-E8BA7E60A8CB}"/>
              </a:ext>
            </a:extLst>
          </p:cNvPr>
          <p:cNvPicPr>
            <a:picLocks noChangeAspect="1"/>
          </p:cNvPicPr>
          <p:nvPr/>
        </p:nvPicPr>
        <p:blipFill rotWithShape="1">
          <a:blip r:embed="rId4"/>
          <a:srcRect l="2020" r="4312"/>
          <a:stretch/>
        </p:blipFill>
        <p:spPr>
          <a:xfrm>
            <a:off x="3384164" y="1837361"/>
            <a:ext cx="5512011" cy="3427814"/>
          </a:xfrm>
          <a:prstGeom prst="rect">
            <a:avLst/>
          </a:prstGeom>
        </p:spPr>
      </p:pic>
      <p:sp>
        <p:nvSpPr>
          <p:cNvPr id="8" name="Espace réservé du contenu 2">
            <a:extLst>
              <a:ext uri="{FF2B5EF4-FFF2-40B4-BE49-F238E27FC236}">
                <a16:creationId xmlns:a16="http://schemas.microsoft.com/office/drawing/2014/main" id="{2776D107-51BE-4560-B612-8B0C16B515DA}"/>
              </a:ext>
            </a:extLst>
          </p:cNvPr>
          <p:cNvSpPr txBox="1">
            <a:spLocks/>
          </p:cNvSpPr>
          <p:nvPr/>
        </p:nvSpPr>
        <p:spPr>
          <a:xfrm>
            <a:off x="9193427" y="453404"/>
            <a:ext cx="2879124" cy="441515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FR" sz="1600" b="1" dirty="0"/>
              <a:t>Efficacité globale: 94,1%</a:t>
            </a:r>
          </a:p>
          <a:p>
            <a:pPr lvl="1" algn="just"/>
            <a:r>
              <a:rPr lang="fr-FR" sz="1600" b="1" dirty="0"/>
              <a:t>COVID symptomatique</a:t>
            </a:r>
            <a:r>
              <a:rPr lang="fr-FR" sz="1600" dirty="0"/>
              <a:t>: 185 cas dans le groupe placebo, 11 cas dans le groupe vaccin</a:t>
            </a:r>
          </a:p>
          <a:p>
            <a:pPr lvl="1" algn="just"/>
            <a:endParaRPr lang="fr-FR" sz="1600" dirty="0"/>
          </a:p>
          <a:p>
            <a:pPr lvl="1" algn="just"/>
            <a:r>
              <a:rPr lang="fr-FR" sz="1600" b="1" dirty="0"/>
              <a:t>30 COVID sévères</a:t>
            </a:r>
            <a:r>
              <a:rPr lang="fr-FR" sz="1600" dirty="0"/>
              <a:t>: tous dans le groupe placebo, un décès dans le groupe placebo</a:t>
            </a:r>
          </a:p>
        </p:txBody>
      </p:sp>
      <p:pic>
        <p:nvPicPr>
          <p:cNvPr id="9" name="Image 8">
            <a:extLst>
              <a:ext uri="{FF2B5EF4-FFF2-40B4-BE49-F238E27FC236}">
                <a16:creationId xmlns:a16="http://schemas.microsoft.com/office/drawing/2014/main" id="{62572B1C-552B-4188-A19E-587B1A856B03}"/>
              </a:ext>
            </a:extLst>
          </p:cNvPr>
          <p:cNvPicPr>
            <a:picLocks noChangeAspect="1"/>
          </p:cNvPicPr>
          <p:nvPr/>
        </p:nvPicPr>
        <p:blipFill>
          <a:blip r:embed="rId5"/>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625119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3" name="Image 2">
            <a:extLst>
              <a:ext uri="{FF2B5EF4-FFF2-40B4-BE49-F238E27FC236}">
                <a16:creationId xmlns:a16="http://schemas.microsoft.com/office/drawing/2014/main" id="{981ACF3C-2F6D-4F73-B28B-967DCA300415}"/>
              </a:ext>
            </a:extLst>
          </p:cNvPr>
          <p:cNvPicPr>
            <a:picLocks noChangeAspect="1"/>
          </p:cNvPicPr>
          <p:nvPr/>
        </p:nvPicPr>
        <p:blipFill rotWithShape="1">
          <a:blip r:embed="rId3"/>
          <a:srcRect t="3976" b="8492"/>
          <a:stretch/>
        </p:blipFill>
        <p:spPr>
          <a:xfrm>
            <a:off x="1408691" y="211347"/>
            <a:ext cx="8524754" cy="4794286"/>
          </a:xfrm>
          <a:prstGeom prst="rect">
            <a:avLst/>
          </a:prstGeom>
        </p:spPr>
      </p:pic>
      <p:pic>
        <p:nvPicPr>
          <p:cNvPr id="4" name="Image 3">
            <a:extLst>
              <a:ext uri="{FF2B5EF4-FFF2-40B4-BE49-F238E27FC236}">
                <a16:creationId xmlns:a16="http://schemas.microsoft.com/office/drawing/2014/main" id="{8BB6B127-13B0-4182-831C-D67A4CC06E96}"/>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206273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3"/>
          <a:srcRect/>
          <a:stretch/>
        </p:blipFill>
        <p:spPr>
          <a:xfrm>
            <a:off x="2975" y="1673"/>
            <a:ext cx="12186049" cy="6854653"/>
          </a:xfrm>
          <a:prstGeom prst="rect">
            <a:avLst/>
          </a:prstGeom>
        </p:spPr>
      </p:pic>
      <p:pic>
        <p:nvPicPr>
          <p:cNvPr id="4" name="Image 3">
            <a:extLst>
              <a:ext uri="{FF2B5EF4-FFF2-40B4-BE49-F238E27FC236}">
                <a16:creationId xmlns:a16="http://schemas.microsoft.com/office/drawing/2014/main" id="{50E885EC-6E50-4CC8-9DE4-6BC566EE5743}"/>
              </a:ext>
            </a:extLst>
          </p:cNvPr>
          <p:cNvPicPr>
            <a:picLocks noChangeAspect="1"/>
          </p:cNvPicPr>
          <p:nvPr/>
        </p:nvPicPr>
        <p:blipFill>
          <a:blip r:embed="rId4"/>
          <a:stretch>
            <a:fillRect/>
          </a:stretch>
        </p:blipFill>
        <p:spPr>
          <a:xfrm>
            <a:off x="1525591" y="6225468"/>
            <a:ext cx="1304762" cy="466667"/>
          </a:xfrm>
          <a:prstGeom prst="rect">
            <a:avLst/>
          </a:prstGeom>
        </p:spPr>
      </p:pic>
      <p:sp>
        <p:nvSpPr>
          <p:cNvPr id="6" name="Titre 1">
            <a:extLst>
              <a:ext uri="{FF2B5EF4-FFF2-40B4-BE49-F238E27FC236}">
                <a16:creationId xmlns:a16="http://schemas.microsoft.com/office/drawing/2014/main" id="{23417D12-F7F8-47DF-85C3-C55D34590AF6}"/>
              </a:ext>
            </a:extLst>
          </p:cNvPr>
          <p:cNvSpPr txBox="1">
            <a:spLocks/>
          </p:cNvSpPr>
          <p:nvPr/>
        </p:nvSpPr>
        <p:spPr>
          <a:xfrm>
            <a:off x="838199" y="317272"/>
            <a:ext cx="9559565" cy="9524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chemeClr val="accent1"/>
                </a:solidFill>
                <a:latin typeface="+mn-lt"/>
              </a:rPr>
              <a:t>PFIZER / MODERNA</a:t>
            </a:r>
            <a:br>
              <a:rPr lang="fr-FR" sz="3600" dirty="0"/>
            </a:br>
            <a:endParaRPr lang="fr-FR" sz="3600" dirty="0"/>
          </a:p>
        </p:txBody>
      </p:sp>
      <p:pic>
        <p:nvPicPr>
          <p:cNvPr id="3" name="Image 2">
            <a:extLst>
              <a:ext uri="{FF2B5EF4-FFF2-40B4-BE49-F238E27FC236}">
                <a16:creationId xmlns:a16="http://schemas.microsoft.com/office/drawing/2014/main" id="{3FED7C51-13C3-4EFC-9402-2C433058E5C8}"/>
              </a:ext>
            </a:extLst>
          </p:cNvPr>
          <p:cNvPicPr>
            <a:picLocks noChangeAspect="1"/>
          </p:cNvPicPr>
          <p:nvPr/>
        </p:nvPicPr>
        <p:blipFill>
          <a:blip r:embed="rId5"/>
          <a:stretch>
            <a:fillRect/>
          </a:stretch>
        </p:blipFill>
        <p:spPr>
          <a:xfrm>
            <a:off x="1262743" y="961664"/>
            <a:ext cx="8305119" cy="4421321"/>
          </a:xfrm>
          <a:prstGeom prst="rect">
            <a:avLst/>
          </a:prstGeom>
        </p:spPr>
      </p:pic>
    </p:spTree>
    <p:extLst>
      <p:ext uri="{BB962C8B-B14F-4D97-AF65-F5344CB8AC3E}">
        <p14:creationId xmlns:p14="http://schemas.microsoft.com/office/powerpoint/2010/main" val="4102062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4" name="Image 3">
            <a:extLst>
              <a:ext uri="{FF2B5EF4-FFF2-40B4-BE49-F238E27FC236}">
                <a16:creationId xmlns:a16="http://schemas.microsoft.com/office/drawing/2014/main" id="{50E885EC-6E50-4CC8-9DE4-6BC566EE5743}"/>
              </a:ext>
            </a:extLst>
          </p:cNvPr>
          <p:cNvPicPr>
            <a:picLocks noChangeAspect="1"/>
          </p:cNvPicPr>
          <p:nvPr/>
        </p:nvPicPr>
        <p:blipFill>
          <a:blip r:embed="rId3"/>
          <a:stretch>
            <a:fillRect/>
          </a:stretch>
        </p:blipFill>
        <p:spPr>
          <a:xfrm>
            <a:off x="1525591" y="6225468"/>
            <a:ext cx="1304762" cy="466667"/>
          </a:xfrm>
          <a:prstGeom prst="rect">
            <a:avLst/>
          </a:prstGeom>
        </p:spPr>
      </p:pic>
      <p:sp>
        <p:nvSpPr>
          <p:cNvPr id="6" name="Titre 1">
            <a:extLst>
              <a:ext uri="{FF2B5EF4-FFF2-40B4-BE49-F238E27FC236}">
                <a16:creationId xmlns:a16="http://schemas.microsoft.com/office/drawing/2014/main" id="{23417D12-F7F8-47DF-85C3-C55D34590AF6}"/>
              </a:ext>
            </a:extLst>
          </p:cNvPr>
          <p:cNvSpPr txBox="1">
            <a:spLocks/>
          </p:cNvSpPr>
          <p:nvPr/>
        </p:nvSpPr>
        <p:spPr>
          <a:xfrm>
            <a:off x="1064442" y="3421750"/>
            <a:ext cx="9559565" cy="9524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00" b="1" dirty="0">
                <a:solidFill>
                  <a:schemeClr val="accent1"/>
                </a:solidFill>
                <a:latin typeface="+mn-lt"/>
              </a:rPr>
              <a:t>Questions fréquentes</a:t>
            </a:r>
            <a:br>
              <a:rPr lang="fr-FR" sz="4800" dirty="0">
                <a:latin typeface="+mn-lt"/>
              </a:rPr>
            </a:br>
            <a:endParaRPr lang="fr-FR" sz="4800" dirty="0">
              <a:latin typeface="+mn-lt"/>
            </a:endParaRPr>
          </a:p>
        </p:txBody>
      </p:sp>
    </p:spTree>
    <p:extLst>
      <p:ext uri="{BB962C8B-B14F-4D97-AF65-F5344CB8AC3E}">
        <p14:creationId xmlns:p14="http://schemas.microsoft.com/office/powerpoint/2010/main" val="2906001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3347"/>
            <a:ext cx="12186049" cy="6854653"/>
          </a:xfrm>
          <a:prstGeom prst="rect">
            <a:avLst/>
          </a:prstGeom>
        </p:spPr>
      </p:pic>
      <p:sp>
        <p:nvSpPr>
          <p:cNvPr id="3" name="Titre 1">
            <a:extLst>
              <a:ext uri="{FF2B5EF4-FFF2-40B4-BE49-F238E27FC236}">
                <a16:creationId xmlns:a16="http://schemas.microsoft.com/office/drawing/2014/main" id="{7DA322C0-B181-465D-9AE3-1BC69642C84E}"/>
              </a:ext>
            </a:extLst>
          </p:cNvPr>
          <p:cNvSpPr txBox="1">
            <a:spLocks/>
          </p:cNvSpPr>
          <p:nvPr/>
        </p:nvSpPr>
        <p:spPr>
          <a:xfrm>
            <a:off x="838200" y="605481"/>
            <a:ext cx="10515600" cy="5909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chemeClr val="accent1"/>
                </a:solidFill>
                <a:latin typeface="+mn-lt"/>
              </a:rPr>
              <a:t>Effets secondaires ARNm</a:t>
            </a:r>
            <a:endParaRPr lang="fr-BE" sz="3600" b="1" dirty="0">
              <a:solidFill>
                <a:schemeClr val="accent1"/>
              </a:solidFill>
              <a:latin typeface="+mn-lt"/>
            </a:endParaRPr>
          </a:p>
        </p:txBody>
      </p:sp>
      <p:sp>
        <p:nvSpPr>
          <p:cNvPr id="4" name="Espace réservé du contenu 2">
            <a:extLst>
              <a:ext uri="{FF2B5EF4-FFF2-40B4-BE49-F238E27FC236}">
                <a16:creationId xmlns:a16="http://schemas.microsoft.com/office/drawing/2014/main" id="{95A67A27-6FA2-40B2-977D-6311CD6BC9CC}"/>
              </a:ext>
            </a:extLst>
          </p:cNvPr>
          <p:cNvSpPr txBox="1">
            <a:spLocks/>
          </p:cNvSpPr>
          <p:nvPr/>
        </p:nvSpPr>
        <p:spPr>
          <a:xfrm>
            <a:off x="102742" y="1590847"/>
            <a:ext cx="11897474" cy="31147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anose="020B0604020202020204" pitchFamily="34" charset="0"/>
              <a:buChar char="•"/>
            </a:pPr>
            <a:r>
              <a:rPr lang="fr-BE" dirty="0"/>
              <a:t>Grande majorité des effets secondaires : le lendemain de la vaccination et durée &lt;3 jours (plutôt 1-2). </a:t>
            </a:r>
          </a:p>
          <a:p>
            <a:pPr marL="342900" indent="-342900" algn="just">
              <a:buFont typeface="Arial" panose="020B0604020202020204" pitchFamily="34" charset="0"/>
              <a:buChar char="•"/>
            </a:pPr>
            <a:r>
              <a:rPr lang="fr-BE" dirty="0"/>
              <a:t>Effets secondaires attendus et classiques des vaccins</a:t>
            </a:r>
          </a:p>
          <a:p>
            <a:pPr marL="342900" indent="-342900" algn="just">
              <a:buFont typeface="Arial" panose="020B0604020202020204" pitchFamily="34" charset="0"/>
              <a:buChar char="•"/>
            </a:pPr>
            <a:r>
              <a:rPr lang="fr-BE" dirty="0"/>
              <a:t>30-40% prendront du </a:t>
            </a:r>
            <a:r>
              <a:rPr lang="fr-BE" dirty="0" err="1"/>
              <a:t>paracetamol</a:t>
            </a:r>
            <a:endParaRPr lang="fr-BE" dirty="0"/>
          </a:p>
          <a:p>
            <a:pPr marL="342900" indent="-342900" algn="just">
              <a:buFont typeface="Arial" panose="020B0604020202020204" pitchFamily="34" charset="0"/>
              <a:buChar char="•"/>
            </a:pPr>
            <a:r>
              <a:rPr lang="fr-BE" dirty="0"/>
              <a:t>Un peu plus fréquents après la 2ème dose et chez les personnes plus jeunes</a:t>
            </a:r>
          </a:p>
          <a:p>
            <a:pPr marL="342900" indent="-342900" algn="just">
              <a:buFont typeface="Arial" panose="020B0604020202020204" pitchFamily="34" charset="0"/>
              <a:buChar char="•"/>
            </a:pPr>
            <a:r>
              <a:rPr lang="fr-BE" dirty="0"/>
              <a:t>Très peu d’abandons entre les deux doses dans l’essai clinique.</a:t>
            </a:r>
            <a:endParaRPr lang="fr-FR" dirty="0"/>
          </a:p>
          <a:p>
            <a:endParaRPr lang="fr-BE" dirty="0"/>
          </a:p>
        </p:txBody>
      </p:sp>
      <p:pic>
        <p:nvPicPr>
          <p:cNvPr id="6" name="Image 5">
            <a:extLst>
              <a:ext uri="{FF2B5EF4-FFF2-40B4-BE49-F238E27FC236}">
                <a16:creationId xmlns:a16="http://schemas.microsoft.com/office/drawing/2014/main" id="{20901EE2-B111-4020-A968-5589728692E2}"/>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4389218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3347"/>
            <a:ext cx="12186049" cy="6854653"/>
          </a:xfrm>
          <a:prstGeom prst="rect">
            <a:avLst/>
          </a:prstGeom>
        </p:spPr>
      </p:pic>
      <p:sp>
        <p:nvSpPr>
          <p:cNvPr id="3" name="Titre 1">
            <a:extLst>
              <a:ext uri="{FF2B5EF4-FFF2-40B4-BE49-F238E27FC236}">
                <a16:creationId xmlns:a16="http://schemas.microsoft.com/office/drawing/2014/main" id="{06AFEBE7-3F32-4793-A8EE-3F25B770D0C9}"/>
              </a:ext>
            </a:extLst>
          </p:cNvPr>
          <p:cNvSpPr txBox="1">
            <a:spLocks/>
          </p:cNvSpPr>
          <p:nvPr/>
        </p:nvSpPr>
        <p:spPr>
          <a:xfrm>
            <a:off x="838200" y="691977"/>
            <a:ext cx="10515600" cy="14290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chemeClr val="accent1"/>
                </a:solidFill>
                <a:latin typeface="+mn-lt"/>
              </a:rPr>
              <a:t>Combien de temps après la vaccination </a:t>
            </a:r>
          </a:p>
          <a:p>
            <a:r>
              <a:rPr lang="fr-FR" sz="3600" b="1" dirty="0">
                <a:solidFill>
                  <a:schemeClr val="accent1"/>
                </a:solidFill>
                <a:latin typeface="+mn-lt"/>
              </a:rPr>
              <a:t>est-ce efficace?</a:t>
            </a:r>
          </a:p>
        </p:txBody>
      </p:sp>
      <p:sp>
        <p:nvSpPr>
          <p:cNvPr id="4" name="Espace réservé du texte 2">
            <a:extLst>
              <a:ext uri="{FF2B5EF4-FFF2-40B4-BE49-F238E27FC236}">
                <a16:creationId xmlns:a16="http://schemas.microsoft.com/office/drawing/2014/main" id="{A6AA4481-273C-4358-A56B-A0C77FF245C2}"/>
              </a:ext>
            </a:extLst>
          </p:cNvPr>
          <p:cNvSpPr txBox="1">
            <a:spLocks/>
          </p:cNvSpPr>
          <p:nvPr/>
        </p:nvSpPr>
        <p:spPr>
          <a:xfrm>
            <a:off x="720639" y="2847161"/>
            <a:ext cx="10515600" cy="150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Vaccins ARNm: l’efficacité apparaît 10 jours après la première dose; elle est max 2-4 semaines après la deuxième dose.</a:t>
            </a:r>
          </a:p>
          <a:p>
            <a:endParaRPr lang="fr-FR" dirty="0"/>
          </a:p>
        </p:txBody>
      </p:sp>
      <p:pic>
        <p:nvPicPr>
          <p:cNvPr id="6" name="Image 5">
            <a:extLst>
              <a:ext uri="{FF2B5EF4-FFF2-40B4-BE49-F238E27FC236}">
                <a16:creationId xmlns:a16="http://schemas.microsoft.com/office/drawing/2014/main" id="{7A754D02-FF46-4939-ACB7-ADC3651FFCF6}"/>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203687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136580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altLang="fr-FR" b="1" dirty="0">
              <a:solidFill>
                <a:schemeClr val="accent1"/>
              </a:solidFill>
            </a:endParaRPr>
          </a:p>
        </p:txBody>
      </p:sp>
      <p:sp>
        <p:nvSpPr>
          <p:cNvPr id="4" name="Rectangle 3">
            <a:extLst>
              <a:ext uri="{FF2B5EF4-FFF2-40B4-BE49-F238E27FC236}">
                <a16:creationId xmlns:a16="http://schemas.microsoft.com/office/drawing/2014/main" id="{6A454EFF-0287-42C2-A553-A4BAA766C2B4}"/>
              </a:ext>
            </a:extLst>
          </p:cNvPr>
          <p:cNvSpPr/>
          <p:nvPr/>
        </p:nvSpPr>
        <p:spPr>
          <a:xfrm>
            <a:off x="1438275" y="1720840"/>
            <a:ext cx="9596309" cy="738664"/>
          </a:xfrm>
          <a:prstGeom prst="rect">
            <a:avLst/>
          </a:prstGeom>
        </p:spPr>
        <p:txBody>
          <a:bodyPr wrap="square">
            <a:spAutoFit/>
          </a:bodyPr>
          <a:lstStyle/>
          <a:p>
            <a:pPr>
              <a:defRPr/>
            </a:pPr>
            <a:endParaRPr lang="fr-FR" sz="2400" b="1" dirty="0"/>
          </a:p>
          <a:p>
            <a:pPr>
              <a:defRPr/>
            </a:pPr>
            <a:endParaRPr lang="fr-FR" dirty="0"/>
          </a:p>
        </p:txBody>
      </p:sp>
      <p:pic>
        <p:nvPicPr>
          <p:cNvPr id="6" name="Image 5">
            <a:extLst>
              <a:ext uri="{FF2B5EF4-FFF2-40B4-BE49-F238E27FC236}">
                <a16:creationId xmlns:a16="http://schemas.microsoft.com/office/drawing/2014/main" id="{9058DB5D-B7CD-49F5-8AA7-F8AA41C9329E}"/>
              </a:ext>
            </a:extLst>
          </p:cNvPr>
          <p:cNvPicPr>
            <a:picLocks noChangeAspect="1"/>
          </p:cNvPicPr>
          <p:nvPr/>
        </p:nvPicPr>
        <p:blipFill>
          <a:blip r:embed="rId3"/>
          <a:stretch>
            <a:fillRect/>
          </a:stretch>
        </p:blipFill>
        <p:spPr>
          <a:xfrm>
            <a:off x="1525591" y="6225468"/>
            <a:ext cx="1304762" cy="466667"/>
          </a:xfrm>
          <a:prstGeom prst="rect">
            <a:avLst/>
          </a:prstGeom>
        </p:spPr>
      </p:pic>
      <p:sp>
        <p:nvSpPr>
          <p:cNvPr id="2" name="Rectangle 1">
            <a:extLst>
              <a:ext uri="{FF2B5EF4-FFF2-40B4-BE49-F238E27FC236}">
                <a16:creationId xmlns:a16="http://schemas.microsoft.com/office/drawing/2014/main" id="{6F009246-455D-4091-A589-35CCDCBA1126}"/>
              </a:ext>
            </a:extLst>
          </p:cNvPr>
          <p:cNvSpPr/>
          <p:nvPr/>
        </p:nvSpPr>
        <p:spPr>
          <a:xfrm>
            <a:off x="108284" y="340750"/>
            <a:ext cx="11923295" cy="1200329"/>
          </a:xfrm>
          <a:prstGeom prst="rect">
            <a:avLst/>
          </a:prstGeom>
        </p:spPr>
        <p:txBody>
          <a:bodyPr wrap="square">
            <a:spAutoFit/>
          </a:bodyPr>
          <a:lstStyle/>
          <a:p>
            <a:pPr algn="ctr"/>
            <a:r>
              <a:rPr lang="fr-FR" altLang="fr-FR" sz="3600" b="1" dirty="0">
                <a:solidFill>
                  <a:schemeClr val="accent1"/>
                </a:solidFill>
                <a:latin typeface="+mj-lt"/>
              </a:rPr>
              <a:t>Va</a:t>
            </a:r>
            <a:r>
              <a:rPr lang="fr-BE" sz="3600" b="1" dirty="0" err="1">
                <a:solidFill>
                  <a:schemeClr val="accent5">
                    <a:lumMod val="75000"/>
                  </a:schemeClr>
                </a:solidFill>
                <a:latin typeface="+mj-lt"/>
              </a:rPr>
              <a:t>ccination</a:t>
            </a:r>
            <a:r>
              <a:rPr lang="fr-BE" sz="3600" b="1" dirty="0">
                <a:solidFill>
                  <a:schemeClr val="accent5">
                    <a:lumMod val="75000"/>
                  </a:schemeClr>
                </a:solidFill>
                <a:latin typeface="+mj-lt"/>
              </a:rPr>
              <a:t> sous anticoagulants ou troubles de la coagulation:</a:t>
            </a:r>
            <a:br>
              <a:rPr lang="fr-BE" sz="3600" b="1" dirty="0">
                <a:solidFill>
                  <a:schemeClr val="accent5">
                    <a:lumMod val="75000"/>
                  </a:schemeClr>
                </a:solidFill>
                <a:latin typeface="+mj-lt"/>
              </a:rPr>
            </a:br>
            <a:r>
              <a:rPr lang="fr-BE" sz="3600" b="1" dirty="0">
                <a:solidFill>
                  <a:schemeClr val="accent5">
                    <a:lumMod val="75000"/>
                  </a:schemeClr>
                </a:solidFill>
                <a:latin typeface="+mj-lt"/>
              </a:rPr>
              <a:t>A faire avec précaution mais pas de contre-indication.</a:t>
            </a:r>
            <a:endParaRPr lang="fr-BE" sz="3600" dirty="0">
              <a:latin typeface="+mj-lt"/>
            </a:endParaRPr>
          </a:p>
        </p:txBody>
      </p:sp>
      <p:sp>
        <p:nvSpPr>
          <p:cNvPr id="7" name="Rectangle 6">
            <a:extLst>
              <a:ext uri="{FF2B5EF4-FFF2-40B4-BE49-F238E27FC236}">
                <a16:creationId xmlns:a16="http://schemas.microsoft.com/office/drawing/2014/main" id="{0A2CF666-2469-4EAE-9728-3ECDBD8C6074}"/>
              </a:ext>
            </a:extLst>
          </p:cNvPr>
          <p:cNvSpPr/>
          <p:nvPr/>
        </p:nvSpPr>
        <p:spPr>
          <a:xfrm>
            <a:off x="108285" y="2034162"/>
            <a:ext cx="11923294" cy="2677656"/>
          </a:xfrm>
          <a:prstGeom prst="rect">
            <a:avLst/>
          </a:prstGeom>
        </p:spPr>
        <p:txBody>
          <a:bodyPr wrap="square">
            <a:spAutoFit/>
          </a:bodyPr>
          <a:lstStyle/>
          <a:p>
            <a:r>
              <a:rPr lang="fr-BE" sz="2400" dirty="0"/>
              <a:t>Le vaccin doit être injecté en intramusculaire (PAS en sous-cutané).</a:t>
            </a:r>
          </a:p>
          <a:p>
            <a:endParaRPr lang="fr-BE" sz="2400" dirty="0"/>
          </a:p>
          <a:p>
            <a:r>
              <a:rPr lang="fr-BE" sz="2400" dirty="0"/>
              <a:t>En cas de trouble de la coagulation (type hémophilie) prudence et consultation du médecin référent.</a:t>
            </a:r>
          </a:p>
          <a:p>
            <a:endParaRPr lang="fr-BE" sz="2400" dirty="0"/>
          </a:p>
          <a:p>
            <a:r>
              <a:rPr lang="fr-BE" sz="2400" dirty="0"/>
              <a:t>Si anticoagulation, injection avec aiguille fine et compression longue (&gt;2 minutes) </a:t>
            </a:r>
          </a:p>
          <a:p>
            <a:r>
              <a:rPr lang="fr-BE" sz="2400" dirty="0"/>
              <a:t>après vérification de l’INR dans la zone thérapeutique (si indiqué).</a:t>
            </a:r>
          </a:p>
        </p:txBody>
      </p:sp>
    </p:spTree>
    <p:extLst>
      <p:ext uri="{BB962C8B-B14F-4D97-AF65-F5344CB8AC3E}">
        <p14:creationId xmlns:p14="http://schemas.microsoft.com/office/powerpoint/2010/main" val="36966751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3347"/>
            <a:ext cx="12186049" cy="6854653"/>
          </a:xfrm>
          <a:prstGeom prst="rect">
            <a:avLst/>
          </a:prstGeom>
        </p:spPr>
      </p:pic>
      <p:sp>
        <p:nvSpPr>
          <p:cNvPr id="3" name="Titre 1">
            <a:extLst>
              <a:ext uri="{FF2B5EF4-FFF2-40B4-BE49-F238E27FC236}">
                <a16:creationId xmlns:a16="http://schemas.microsoft.com/office/drawing/2014/main" id="{06AFEBE7-3F32-4793-A8EE-3F25B770D0C9}"/>
              </a:ext>
            </a:extLst>
          </p:cNvPr>
          <p:cNvSpPr txBox="1">
            <a:spLocks/>
          </p:cNvSpPr>
          <p:nvPr/>
        </p:nvSpPr>
        <p:spPr>
          <a:xfrm>
            <a:off x="838200" y="691978"/>
            <a:ext cx="10515600" cy="74423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accent1"/>
                </a:solidFill>
                <a:latin typeface="+mn-lt"/>
              </a:rPr>
              <a:t>Y a-t-</a:t>
            </a:r>
            <a:r>
              <a:rPr lang="en-US" sz="3600" b="1" dirty="0" err="1">
                <a:solidFill>
                  <a:schemeClr val="accent1"/>
                </a:solidFill>
                <a:latin typeface="+mn-lt"/>
              </a:rPr>
              <a:t>il</a:t>
            </a:r>
            <a:r>
              <a:rPr lang="en-US" sz="3600" b="1" dirty="0">
                <a:solidFill>
                  <a:schemeClr val="accent1"/>
                </a:solidFill>
                <a:latin typeface="+mn-lt"/>
              </a:rPr>
              <a:t> des adjuvants dans les </a:t>
            </a:r>
            <a:r>
              <a:rPr lang="en-US" sz="3600" b="1" dirty="0" err="1">
                <a:solidFill>
                  <a:schemeClr val="accent1"/>
                </a:solidFill>
                <a:latin typeface="+mn-lt"/>
              </a:rPr>
              <a:t>vaccins</a:t>
            </a:r>
            <a:r>
              <a:rPr lang="en-US" sz="3600" b="1" dirty="0">
                <a:solidFill>
                  <a:schemeClr val="accent1"/>
                </a:solidFill>
                <a:latin typeface="+mn-lt"/>
              </a:rPr>
              <a:t> Covid19 à mRNA?</a:t>
            </a:r>
            <a:endParaRPr lang="fr-FR" sz="3600" b="1" dirty="0">
              <a:solidFill>
                <a:schemeClr val="accent1"/>
              </a:solidFill>
              <a:latin typeface="+mn-lt"/>
            </a:endParaRPr>
          </a:p>
        </p:txBody>
      </p:sp>
      <p:sp>
        <p:nvSpPr>
          <p:cNvPr id="4" name="Espace réservé du texte 2">
            <a:extLst>
              <a:ext uri="{FF2B5EF4-FFF2-40B4-BE49-F238E27FC236}">
                <a16:creationId xmlns:a16="http://schemas.microsoft.com/office/drawing/2014/main" id="{A6AA4481-273C-4358-A56B-A0C77FF245C2}"/>
              </a:ext>
            </a:extLst>
          </p:cNvPr>
          <p:cNvSpPr txBox="1">
            <a:spLocks/>
          </p:cNvSpPr>
          <p:nvPr/>
        </p:nvSpPr>
        <p:spPr>
          <a:xfrm>
            <a:off x="838200" y="2296941"/>
            <a:ext cx="10515600" cy="150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BE" dirty="0"/>
              <a:t>Les vaccins à ARNm ne contiennent pas d’adjuvant, leur structure même permettant de stimuler le système immunitaire inné. </a:t>
            </a:r>
          </a:p>
          <a:p>
            <a:endParaRPr lang="fr-FR" dirty="0"/>
          </a:p>
        </p:txBody>
      </p:sp>
      <p:pic>
        <p:nvPicPr>
          <p:cNvPr id="6" name="Picture 2" descr="Antibodies against SARS-CoV-2">
            <a:extLst>
              <a:ext uri="{FF2B5EF4-FFF2-40B4-BE49-F238E27FC236}">
                <a16:creationId xmlns:a16="http://schemas.microsoft.com/office/drawing/2014/main" id="{366B695C-E181-4E2A-9D36-A9880526C6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15" r="27333" b="8647"/>
          <a:stretch/>
        </p:blipFill>
        <p:spPr bwMode="auto">
          <a:xfrm>
            <a:off x="4860949" y="3338201"/>
            <a:ext cx="2812470" cy="222505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F2501B0F-B594-4AD6-9C3B-12F1DCC87517}"/>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931818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3347"/>
            <a:ext cx="12186049" cy="6854653"/>
          </a:xfrm>
          <a:prstGeom prst="rect">
            <a:avLst/>
          </a:prstGeom>
        </p:spPr>
      </p:pic>
      <p:sp>
        <p:nvSpPr>
          <p:cNvPr id="3" name="Titre 1">
            <a:extLst>
              <a:ext uri="{FF2B5EF4-FFF2-40B4-BE49-F238E27FC236}">
                <a16:creationId xmlns:a16="http://schemas.microsoft.com/office/drawing/2014/main" id="{06AFEBE7-3F32-4793-A8EE-3F25B770D0C9}"/>
              </a:ext>
            </a:extLst>
          </p:cNvPr>
          <p:cNvSpPr txBox="1">
            <a:spLocks/>
          </p:cNvSpPr>
          <p:nvPr/>
        </p:nvSpPr>
        <p:spPr>
          <a:xfrm>
            <a:off x="838200" y="319859"/>
            <a:ext cx="10515600" cy="7442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accent1"/>
                </a:solidFill>
                <a:latin typeface="+mn-lt"/>
              </a:rPr>
              <a:t>Y a-t-</a:t>
            </a:r>
            <a:r>
              <a:rPr lang="en-US" sz="3600" b="1" dirty="0" err="1">
                <a:solidFill>
                  <a:schemeClr val="accent1"/>
                </a:solidFill>
                <a:latin typeface="+mn-lt"/>
              </a:rPr>
              <a:t>il</a:t>
            </a:r>
            <a:r>
              <a:rPr lang="en-US" sz="3600" b="1" dirty="0">
                <a:solidFill>
                  <a:schemeClr val="accent1"/>
                </a:solidFill>
                <a:latin typeface="+mn-lt"/>
              </a:rPr>
              <a:t> des </a:t>
            </a:r>
            <a:r>
              <a:rPr lang="en-US" sz="3600" b="1" dirty="0" err="1">
                <a:solidFill>
                  <a:schemeClr val="accent1"/>
                </a:solidFill>
                <a:latin typeface="+mn-lt"/>
              </a:rPr>
              <a:t>effets</a:t>
            </a:r>
            <a:r>
              <a:rPr lang="en-US" sz="3600" b="1" dirty="0">
                <a:solidFill>
                  <a:schemeClr val="accent1"/>
                </a:solidFill>
                <a:latin typeface="+mn-lt"/>
              </a:rPr>
              <a:t> </a:t>
            </a:r>
            <a:r>
              <a:rPr lang="en-US" sz="3600" b="1" dirty="0" err="1">
                <a:solidFill>
                  <a:schemeClr val="accent1"/>
                </a:solidFill>
                <a:latin typeface="+mn-lt"/>
              </a:rPr>
              <a:t>secondaires</a:t>
            </a:r>
            <a:r>
              <a:rPr lang="en-US" sz="3600" b="1" dirty="0">
                <a:solidFill>
                  <a:schemeClr val="accent1"/>
                </a:solidFill>
                <a:latin typeface="+mn-lt"/>
              </a:rPr>
              <a:t> a long </a:t>
            </a:r>
            <a:r>
              <a:rPr lang="en-US" sz="3600" b="1" dirty="0" err="1">
                <a:solidFill>
                  <a:schemeClr val="accent1"/>
                </a:solidFill>
                <a:latin typeface="+mn-lt"/>
              </a:rPr>
              <a:t>terme</a:t>
            </a:r>
            <a:r>
              <a:rPr lang="en-US" sz="3600" b="1" dirty="0">
                <a:solidFill>
                  <a:schemeClr val="accent1"/>
                </a:solidFill>
                <a:latin typeface="+mn-lt"/>
              </a:rPr>
              <a:t>? </a:t>
            </a:r>
            <a:endParaRPr lang="fr-FR" sz="3600" b="1" dirty="0">
              <a:solidFill>
                <a:schemeClr val="accent1"/>
              </a:solidFill>
              <a:latin typeface="+mn-lt"/>
            </a:endParaRPr>
          </a:p>
        </p:txBody>
      </p:sp>
      <p:sp>
        <p:nvSpPr>
          <p:cNvPr id="7" name="Espace réservé du contenu 2">
            <a:extLst>
              <a:ext uri="{FF2B5EF4-FFF2-40B4-BE49-F238E27FC236}">
                <a16:creationId xmlns:a16="http://schemas.microsoft.com/office/drawing/2014/main" id="{B3C845D5-9402-4905-BBCF-1699F04BF866}"/>
              </a:ext>
            </a:extLst>
          </p:cNvPr>
          <p:cNvSpPr txBox="1">
            <a:spLocks/>
          </p:cNvSpPr>
          <p:nvPr/>
        </p:nvSpPr>
        <p:spPr>
          <a:xfrm>
            <a:off x="164387" y="1380609"/>
            <a:ext cx="1118941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anose="020B0604020202020204" pitchFamily="34" charset="0"/>
              <a:buChar char="•"/>
            </a:pPr>
            <a:r>
              <a:rPr lang="fr-BE" sz="2000" dirty="0"/>
              <a:t>Le recul est actuellement de quelques mois mais on sait que 95% des effets secondaires surviennent dans les 6 semaines =&gt; on a largement ce recul sur ceux-ci. </a:t>
            </a:r>
          </a:p>
          <a:p>
            <a:pPr marL="342900" indent="-342900" algn="just">
              <a:buFont typeface="Arial" panose="020B0604020202020204" pitchFamily="34" charset="0"/>
              <a:buChar char="•"/>
            </a:pPr>
            <a:r>
              <a:rPr lang="fr-BE" sz="2000" dirty="0"/>
              <a:t>Le risque résiduel sur le (très) long terme ( années ) reste à observer mais n’est pas une situation à risque de notre expérience des vaccins. </a:t>
            </a:r>
          </a:p>
          <a:p>
            <a:pPr marL="342900" indent="-342900" algn="just">
              <a:buFont typeface="Arial" panose="020B0604020202020204" pitchFamily="34" charset="0"/>
              <a:buChar char="•"/>
            </a:pPr>
            <a:r>
              <a:rPr lang="fr-BE" sz="2000" dirty="0"/>
              <a:t>Il reste le risque théorique d’effets indésirables très rares (1 sur 100 000) non observés au cours des essais cliniques et qui puissent être observés pendant la campagne de vaccination massive</a:t>
            </a:r>
          </a:p>
          <a:p>
            <a:pPr marL="342900" indent="-342900" algn="just">
              <a:buFont typeface="Arial" panose="020B0604020202020204" pitchFamily="34" charset="0"/>
              <a:buChar char="•"/>
            </a:pPr>
            <a:r>
              <a:rPr lang="fr-BE" sz="2000" dirty="0"/>
              <a:t>Phase 4: tous les événements suspects après vaccination devront donc être recensés par un suivi en pharmacovigilance renforcée.</a:t>
            </a:r>
          </a:p>
          <a:p>
            <a:pPr algn="just"/>
            <a:r>
              <a:rPr lang="fr-BE" sz="2000" b="1" i="1" dirty="0"/>
              <a:t>Comme pour n’importe quel médicament </a:t>
            </a:r>
          </a:p>
          <a:p>
            <a:pPr algn="just"/>
            <a:r>
              <a:rPr lang="fr-BE" sz="2000" b="1" i="1" dirty="0"/>
              <a:t>Réseau européen de surveillance mis en place (ACCESS)</a:t>
            </a:r>
            <a:endParaRPr lang="fr-FR" b="1" i="1" dirty="0"/>
          </a:p>
        </p:txBody>
      </p:sp>
      <p:pic>
        <p:nvPicPr>
          <p:cNvPr id="8" name="Image 7">
            <a:extLst>
              <a:ext uri="{FF2B5EF4-FFF2-40B4-BE49-F238E27FC236}">
                <a16:creationId xmlns:a16="http://schemas.microsoft.com/office/drawing/2014/main" id="{C08BA7A2-3E73-40DB-BE92-11098A8C165D}"/>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41429025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6F2F27FB-4778-48CA-96C8-EC8207D6752A}"/>
              </a:ext>
            </a:extLst>
          </p:cNvPr>
          <p:cNvPicPr>
            <a:picLocks noChangeAspect="1"/>
          </p:cNvPicPr>
          <p:nvPr/>
        </p:nvPicPr>
        <p:blipFill rotWithShape="1">
          <a:blip r:embed="rId3"/>
          <a:srcRect l="14092"/>
          <a:stretch/>
        </p:blipFill>
        <p:spPr>
          <a:xfrm>
            <a:off x="2681555" y="1455384"/>
            <a:ext cx="6828889" cy="3314700"/>
          </a:xfrm>
          <a:prstGeom prst="rect">
            <a:avLst/>
          </a:prstGeom>
        </p:spPr>
      </p:pic>
      <p:pic>
        <p:nvPicPr>
          <p:cNvPr id="8" name="Image 7">
            <a:extLst>
              <a:ext uri="{FF2B5EF4-FFF2-40B4-BE49-F238E27FC236}">
                <a16:creationId xmlns:a16="http://schemas.microsoft.com/office/drawing/2014/main" id="{73D6311E-8292-4203-A621-AD39887AE1F6}"/>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193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3347"/>
            <a:ext cx="12186049" cy="6854653"/>
          </a:xfrm>
          <a:prstGeom prst="rect">
            <a:avLst/>
          </a:prstGeom>
        </p:spPr>
      </p:pic>
      <p:sp>
        <p:nvSpPr>
          <p:cNvPr id="3" name="Titre 1">
            <a:extLst>
              <a:ext uri="{FF2B5EF4-FFF2-40B4-BE49-F238E27FC236}">
                <a16:creationId xmlns:a16="http://schemas.microsoft.com/office/drawing/2014/main" id="{06AFEBE7-3F32-4793-A8EE-3F25B770D0C9}"/>
              </a:ext>
            </a:extLst>
          </p:cNvPr>
          <p:cNvSpPr txBox="1">
            <a:spLocks/>
          </p:cNvSpPr>
          <p:nvPr/>
        </p:nvSpPr>
        <p:spPr>
          <a:xfrm>
            <a:off x="405714" y="2010879"/>
            <a:ext cx="4932405" cy="17910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err="1">
                <a:solidFill>
                  <a:schemeClr val="accent1"/>
                </a:solidFill>
                <a:latin typeface="+mn-lt"/>
              </a:rPr>
              <a:t>Vaccins</a:t>
            </a:r>
            <a:r>
              <a:rPr lang="en-US" sz="3600" b="1" dirty="0">
                <a:solidFill>
                  <a:schemeClr val="accent1"/>
                </a:solidFill>
                <a:latin typeface="+mn-lt"/>
              </a:rPr>
              <a:t> </a:t>
            </a:r>
            <a:r>
              <a:rPr lang="en-US" sz="3600" b="1" dirty="0" err="1">
                <a:solidFill>
                  <a:schemeClr val="accent1"/>
                </a:solidFill>
                <a:latin typeface="+mn-lt"/>
              </a:rPr>
              <a:t>ARNm</a:t>
            </a:r>
            <a:r>
              <a:rPr lang="en-US" sz="3600" b="1" dirty="0">
                <a:solidFill>
                  <a:schemeClr val="accent1"/>
                </a:solidFill>
                <a:latin typeface="+mn-lt"/>
              </a:rPr>
              <a:t>:  quid des reactions </a:t>
            </a:r>
            <a:r>
              <a:rPr lang="en-US" sz="3600" b="1" dirty="0" err="1">
                <a:solidFill>
                  <a:schemeClr val="accent1"/>
                </a:solidFill>
                <a:latin typeface="+mn-lt"/>
              </a:rPr>
              <a:t>allergiques</a:t>
            </a:r>
            <a:r>
              <a:rPr lang="en-US" sz="3600" b="1" dirty="0">
                <a:solidFill>
                  <a:schemeClr val="accent1"/>
                </a:solidFill>
                <a:latin typeface="+mn-lt"/>
              </a:rPr>
              <a:t>? </a:t>
            </a:r>
            <a:endParaRPr lang="fr-FR" sz="3600" b="1" dirty="0">
              <a:solidFill>
                <a:schemeClr val="accent1"/>
              </a:solidFill>
              <a:latin typeface="+mn-lt"/>
            </a:endParaRPr>
          </a:p>
        </p:txBody>
      </p:sp>
      <p:pic>
        <p:nvPicPr>
          <p:cNvPr id="7" name="Picture 2" descr="Allergie urgence - Faire face à une réaction grave - Doctissimo">
            <a:extLst>
              <a:ext uri="{FF2B5EF4-FFF2-40B4-BE49-F238E27FC236}">
                <a16:creationId xmlns:a16="http://schemas.microsoft.com/office/drawing/2014/main" id="{F38EA362-B906-4427-AA62-8BBF9273F7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0961"/>
          <a:stretch/>
        </p:blipFill>
        <p:spPr bwMode="auto">
          <a:xfrm>
            <a:off x="4958174" y="1287781"/>
            <a:ext cx="3791417" cy="174553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4" descr="éruption Cutanée Urticaria Réaction Allergique De Peau Photos libres de  droits et gratuites de Dreamstime">
            <a:extLst>
              <a:ext uri="{FF2B5EF4-FFF2-40B4-BE49-F238E27FC236}">
                <a16:creationId xmlns:a16="http://schemas.microsoft.com/office/drawing/2014/main" id="{232D1838-8622-4EE3-9A3C-65475B93EC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790" r="-2" b="9716"/>
          <a:stretch/>
        </p:blipFill>
        <p:spPr bwMode="auto">
          <a:xfrm>
            <a:off x="4981892" y="3209830"/>
            <a:ext cx="3791405" cy="174553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7C56F7EC-2D22-46B3-8981-87E47025674F}"/>
              </a:ext>
            </a:extLst>
          </p:cNvPr>
          <p:cNvPicPr>
            <a:picLocks noChangeAspect="1"/>
          </p:cNvPicPr>
          <p:nvPr/>
        </p:nvPicPr>
        <p:blipFill>
          <a:blip r:embed="rId5"/>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411454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3347"/>
            <a:ext cx="12186049" cy="6854653"/>
          </a:xfrm>
          <a:prstGeom prst="rect">
            <a:avLst/>
          </a:prstGeom>
        </p:spPr>
      </p:pic>
      <p:sp>
        <p:nvSpPr>
          <p:cNvPr id="6" name="Content Placeholder 10">
            <a:extLst>
              <a:ext uri="{FF2B5EF4-FFF2-40B4-BE49-F238E27FC236}">
                <a16:creationId xmlns:a16="http://schemas.microsoft.com/office/drawing/2014/main" id="{7063A2CA-259F-4302-AF6A-A805201D9026}"/>
              </a:ext>
            </a:extLst>
          </p:cNvPr>
          <p:cNvSpPr txBox="1">
            <a:spLocks/>
          </p:cNvSpPr>
          <p:nvPr/>
        </p:nvSpPr>
        <p:spPr>
          <a:xfrm>
            <a:off x="198743" y="327650"/>
            <a:ext cx="4854181" cy="56433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anose="020B0604020202020204" pitchFamily="34" charset="0"/>
              <a:buChar char="•"/>
            </a:pPr>
            <a:r>
              <a:rPr lang="fr-BE" sz="2200" dirty="0"/>
              <a:t>Rarissimes</a:t>
            </a:r>
          </a:p>
          <a:p>
            <a:pPr marL="800100" lvl="1" indent="-342900" algn="just">
              <a:buFont typeface="Courier New" panose="02070309020205020404" pitchFamily="49" charset="0"/>
              <a:buChar char="o"/>
            </a:pPr>
            <a:r>
              <a:rPr lang="fr-BE" dirty="0"/>
              <a:t>Risque 1600 plus élevé de mourir du COVID que d'avoir une anaphylaxie</a:t>
            </a:r>
          </a:p>
          <a:p>
            <a:pPr marL="800100" lvl="1" indent="-342900" algn="just">
              <a:buFont typeface="Courier New" panose="02070309020205020404" pitchFamily="49" charset="0"/>
              <a:buChar char="o"/>
            </a:pPr>
            <a:r>
              <a:rPr lang="fr-BE" dirty="0"/>
              <a:t>Estimation actuelle: 11/1 000 000 doses</a:t>
            </a:r>
          </a:p>
          <a:p>
            <a:pPr marL="342900" indent="-342900" algn="just">
              <a:buClr>
                <a:schemeClr val="dk1"/>
              </a:buClr>
              <a:buSzPts val="2000"/>
              <a:buFont typeface="Arial" panose="020B0604020202020204" pitchFamily="34" charset="0"/>
              <a:buChar char="•"/>
            </a:pPr>
            <a:r>
              <a:rPr lang="fr-BE" sz="2200" dirty="0"/>
              <a:t>Très probablement liées au PEG, une des nanoparticules lipidiques</a:t>
            </a:r>
          </a:p>
          <a:p>
            <a:pPr marL="342900" indent="-342900" algn="just">
              <a:buClr>
                <a:schemeClr val="dk1"/>
              </a:buClr>
              <a:buSzPts val="1800"/>
              <a:buFont typeface="Arial" panose="020B0604020202020204" pitchFamily="34" charset="0"/>
              <a:buChar char="•"/>
            </a:pPr>
            <a:r>
              <a:rPr lang="fr-BE" sz="2200" dirty="0"/>
              <a:t>Connu avec d’autres médicaments </a:t>
            </a:r>
            <a:r>
              <a:rPr lang="fr-BE" sz="2200" dirty="0" err="1"/>
              <a:t>PEGylés</a:t>
            </a:r>
            <a:endParaRPr lang="fr-BE" sz="2200" dirty="0"/>
          </a:p>
          <a:p>
            <a:pPr marL="342900" indent="-342900" algn="just">
              <a:buClr>
                <a:schemeClr val="dk1"/>
              </a:buClr>
              <a:buSzPts val="1800"/>
              <a:buFont typeface="Arial" panose="020B0604020202020204" pitchFamily="34" charset="0"/>
              <a:buChar char="•"/>
            </a:pPr>
            <a:r>
              <a:rPr lang="fr-BE" sz="2200" dirty="0"/>
              <a:t>Survient essentiellement dans les 15 minutes post injection</a:t>
            </a:r>
          </a:p>
          <a:p>
            <a:pPr marL="342900" indent="-342900" algn="just">
              <a:buClr>
                <a:schemeClr val="dk1"/>
              </a:buClr>
              <a:buSzPts val="1800"/>
              <a:buFont typeface="Arial" panose="020B0604020202020204" pitchFamily="34" charset="0"/>
              <a:buChar char="•"/>
            </a:pPr>
            <a:r>
              <a:rPr lang="fr-BE" sz="2200" dirty="0"/>
              <a:t>Traitable, aucune séquelle (</a:t>
            </a:r>
            <a:r>
              <a:rPr lang="fr-BE" sz="2200" dirty="0" err="1"/>
              <a:t>Epipen</a:t>
            </a:r>
            <a:r>
              <a:rPr lang="fr-BE" sz="2200" dirty="0"/>
              <a:t>)</a:t>
            </a:r>
          </a:p>
          <a:p>
            <a:pPr algn="just">
              <a:buClr>
                <a:schemeClr val="dk1"/>
              </a:buClr>
              <a:buSzPts val="1800"/>
            </a:pPr>
            <a:r>
              <a:rPr lang="fr-BE" sz="2000" dirty="0">
                <a:solidFill>
                  <a:schemeClr val="accent1"/>
                </a:solidFill>
                <a:sym typeface="Symbol" panose="05050102010706020507" pitchFamily="18" charset="2"/>
              </a:rPr>
              <a:t> </a:t>
            </a:r>
            <a:r>
              <a:rPr lang="fr-BE" sz="2000" dirty="0">
                <a:solidFill>
                  <a:schemeClr val="accent1"/>
                </a:solidFill>
              </a:rPr>
              <a:t>Surveillance post-vaccinale 15-30 min</a:t>
            </a:r>
            <a:endParaRPr lang="en-US" sz="2000" dirty="0">
              <a:solidFill>
                <a:schemeClr val="accent1"/>
              </a:solidFill>
            </a:endParaRPr>
          </a:p>
        </p:txBody>
      </p:sp>
      <p:pic>
        <p:nvPicPr>
          <p:cNvPr id="9" name="Image 8" descr="Une image contenant table&#10;&#10;Description générée automatiquement">
            <a:extLst>
              <a:ext uri="{FF2B5EF4-FFF2-40B4-BE49-F238E27FC236}">
                <a16:creationId xmlns:a16="http://schemas.microsoft.com/office/drawing/2014/main" id="{A76A684F-A4CA-43DE-8450-DD41D1808C01}"/>
              </a:ext>
            </a:extLst>
          </p:cNvPr>
          <p:cNvPicPr>
            <a:picLocks noChangeAspect="1"/>
          </p:cNvPicPr>
          <p:nvPr/>
        </p:nvPicPr>
        <p:blipFill rotWithShape="1">
          <a:blip r:embed="rId3"/>
          <a:srcRect l="6784" r="13423"/>
          <a:stretch/>
        </p:blipFill>
        <p:spPr>
          <a:xfrm>
            <a:off x="5926667" y="304800"/>
            <a:ext cx="6066590" cy="2481943"/>
          </a:xfrm>
          <a:prstGeom prst="rect">
            <a:avLst/>
          </a:prstGeom>
        </p:spPr>
      </p:pic>
      <p:sp>
        <p:nvSpPr>
          <p:cNvPr id="10" name="Cadre 9">
            <a:extLst>
              <a:ext uri="{FF2B5EF4-FFF2-40B4-BE49-F238E27FC236}">
                <a16:creationId xmlns:a16="http://schemas.microsoft.com/office/drawing/2014/main" id="{0C88DDB8-7A9C-4D11-9599-D9DC1AF1FB76}"/>
              </a:ext>
            </a:extLst>
          </p:cNvPr>
          <p:cNvSpPr/>
          <p:nvPr/>
        </p:nvSpPr>
        <p:spPr>
          <a:xfrm>
            <a:off x="8906933" y="1270000"/>
            <a:ext cx="1693334" cy="892432"/>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Espace réservé du contenu 4">
            <a:extLst>
              <a:ext uri="{FF2B5EF4-FFF2-40B4-BE49-F238E27FC236}">
                <a16:creationId xmlns:a16="http://schemas.microsoft.com/office/drawing/2014/main" id="{E62C9F7F-B110-4433-A2F2-E64EFE145355}"/>
              </a:ext>
            </a:extLst>
          </p:cNvPr>
          <p:cNvPicPr>
            <a:picLocks noChangeAspect="1"/>
          </p:cNvPicPr>
          <p:nvPr/>
        </p:nvPicPr>
        <p:blipFill rotWithShape="1">
          <a:blip r:embed="rId4"/>
          <a:srcRect t="7934" r="1" b="1"/>
          <a:stretch/>
        </p:blipFill>
        <p:spPr>
          <a:xfrm>
            <a:off x="5114630" y="2928792"/>
            <a:ext cx="4638970" cy="2284932"/>
          </a:xfrm>
          <a:prstGeom prst="rect">
            <a:avLst/>
          </a:prstGeom>
        </p:spPr>
      </p:pic>
      <p:pic>
        <p:nvPicPr>
          <p:cNvPr id="12" name="Image 11">
            <a:extLst>
              <a:ext uri="{FF2B5EF4-FFF2-40B4-BE49-F238E27FC236}">
                <a16:creationId xmlns:a16="http://schemas.microsoft.com/office/drawing/2014/main" id="{2E1AE598-E747-497F-A3D4-B19D95EDC7E8}"/>
              </a:ext>
            </a:extLst>
          </p:cNvPr>
          <p:cNvPicPr>
            <a:picLocks noChangeAspect="1"/>
          </p:cNvPicPr>
          <p:nvPr/>
        </p:nvPicPr>
        <p:blipFill>
          <a:blip r:embed="rId5"/>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07697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Titre 1">
            <a:extLst>
              <a:ext uri="{FF2B5EF4-FFF2-40B4-BE49-F238E27FC236}">
                <a16:creationId xmlns:a16="http://schemas.microsoft.com/office/drawing/2014/main" id="{E47050DD-4698-4512-9CAC-795581EC89D3}"/>
              </a:ext>
            </a:extLst>
          </p:cNvPr>
          <p:cNvSpPr txBox="1">
            <a:spLocks/>
          </p:cNvSpPr>
          <p:nvPr/>
        </p:nvSpPr>
        <p:spPr>
          <a:xfrm>
            <a:off x="838200" y="37800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altLang="fr-FR" sz="3600" b="1" dirty="0">
                <a:solidFill>
                  <a:schemeClr val="accent1"/>
                </a:solidFill>
                <a:latin typeface="+mn-lt"/>
              </a:rPr>
              <a:t>Pandémie de SARS CoV-2: nombre de cas </a:t>
            </a:r>
            <a:br>
              <a:rPr lang="fr-BE" altLang="fr-FR" sz="3600" b="1" dirty="0">
                <a:solidFill>
                  <a:schemeClr val="accent1"/>
                </a:solidFill>
                <a:latin typeface="+mn-lt"/>
              </a:rPr>
            </a:br>
            <a:r>
              <a:rPr lang="fr-BE" altLang="fr-FR" sz="3600" b="1" dirty="0">
                <a:solidFill>
                  <a:schemeClr val="accent1"/>
                </a:solidFill>
                <a:latin typeface="+mn-lt"/>
              </a:rPr>
              <a:t>au 1 janvier 2021</a:t>
            </a:r>
          </a:p>
        </p:txBody>
      </p:sp>
      <p:graphicFrame>
        <p:nvGraphicFramePr>
          <p:cNvPr id="4" name="Espace réservé du contenu 4">
            <a:extLst>
              <a:ext uri="{FF2B5EF4-FFF2-40B4-BE49-F238E27FC236}">
                <a16:creationId xmlns:a16="http://schemas.microsoft.com/office/drawing/2014/main" id="{E749691F-C77D-40F3-AB70-3F4D48C4135B}"/>
              </a:ext>
            </a:extLst>
          </p:cNvPr>
          <p:cNvGraphicFramePr>
            <a:graphicFrameLocks/>
          </p:cNvGraphicFramePr>
          <p:nvPr>
            <p:extLst>
              <p:ext uri="{D42A27DB-BD31-4B8C-83A1-F6EECF244321}">
                <p14:modId xmlns:p14="http://schemas.microsoft.com/office/powerpoint/2010/main" val="3144842671"/>
              </p:ext>
            </p:extLst>
          </p:nvPr>
        </p:nvGraphicFramePr>
        <p:xfrm>
          <a:off x="838200" y="1825625"/>
          <a:ext cx="9220200" cy="3537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9FF49F18-32CE-4FA4-A6CF-AD34718B7D66}"/>
              </a:ext>
            </a:extLst>
          </p:cNvPr>
          <p:cNvSpPr/>
          <p:nvPr/>
        </p:nvSpPr>
        <p:spPr>
          <a:xfrm>
            <a:off x="5570755" y="5362832"/>
            <a:ext cx="2540247" cy="307777"/>
          </a:xfrm>
          <a:prstGeom prst="rect">
            <a:avLst/>
          </a:prstGeom>
        </p:spPr>
        <p:txBody>
          <a:bodyPr wrap="none">
            <a:spAutoFit/>
          </a:bodyPr>
          <a:lstStyle/>
          <a:p>
            <a:r>
              <a:rPr lang="fr-BE" sz="1400" i="1" dirty="0"/>
              <a:t>Johns Hopkins </a:t>
            </a:r>
            <a:r>
              <a:rPr lang="fr-BE" sz="1400" i="1" u="sng" dirty="0">
                <a:hlinkClick r:id="rId8"/>
              </a:rPr>
              <a:t>online </a:t>
            </a:r>
            <a:r>
              <a:rPr lang="fr-BE" sz="1400" i="1" u="sng" dirty="0" err="1">
                <a:hlinkClick r:id="rId8"/>
              </a:rPr>
              <a:t>dashboard</a:t>
            </a:r>
            <a:endParaRPr lang="fr-BE" sz="1400" i="1" dirty="0"/>
          </a:p>
        </p:txBody>
      </p:sp>
      <p:pic>
        <p:nvPicPr>
          <p:cNvPr id="7" name="Image 6">
            <a:extLst>
              <a:ext uri="{FF2B5EF4-FFF2-40B4-BE49-F238E27FC236}">
                <a16:creationId xmlns:a16="http://schemas.microsoft.com/office/drawing/2014/main" id="{E63CCB5B-3F7B-42CA-B26F-2C169114751A}"/>
              </a:ext>
            </a:extLst>
          </p:cNvPr>
          <p:cNvPicPr>
            <a:picLocks noChangeAspect="1"/>
          </p:cNvPicPr>
          <p:nvPr/>
        </p:nvPicPr>
        <p:blipFill>
          <a:blip r:embed="rId9"/>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3172971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Titre 1">
            <a:extLst>
              <a:ext uri="{FF2B5EF4-FFF2-40B4-BE49-F238E27FC236}">
                <a16:creationId xmlns:a16="http://schemas.microsoft.com/office/drawing/2014/main" id="{06AFEBE7-3F32-4793-A8EE-3F25B770D0C9}"/>
              </a:ext>
            </a:extLst>
          </p:cNvPr>
          <p:cNvSpPr txBox="1">
            <a:spLocks/>
          </p:cNvSpPr>
          <p:nvPr/>
        </p:nvSpPr>
        <p:spPr>
          <a:xfrm>
            <a:off x="838200" y="319859"/>
            <a:ext cx="10515600" cy="7442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err="1">
                <a:solidFill>
                  <a:schemeClr val="accent1"/>
                </a:solidFill>
                <a:latin typeface="+mn-lt"/>
              </a:rPr>
              <a:t>Contre</a:t>
            </a:r>
            <a:r>
              <a:rPr lang="en-US" sz="3600" b="1" dirty="0">
                <a:solidFill>
                  <a:schemeClr val="accent1"/>
                </a:solidFill>
                <a:latin typeface="+mn-lt"/>
              </a:rPr>
              <a:t>-indications</a:t>
            </a:r>
            <a:endParaRPr lang="fr-FR" sz="3600" b="1" dirty="0">
              <a:solidFill>
                <a:schemeClr val="accent1"/>
              </a:solidFill>
              <a:latin typeface="+mn-lt"/>
            </a:endParaRPr>
          </a:p>
        </p:txBody>
      </p:sp>
      <p:sp>
        <p:nvSpPr>
          <p:cNvPr id="2" name="Rectangle 1">
            <a:extLst>
              <a:ext uri="{FF2B5EF4-FFF2-40B4-BE49-F238E27FC236}">
                <a16:creationId xmlns:a16="http://schemas.microsoft.com/office/drawing/2014/main" id="{1C885E89-F1E7-46C1-8530-E3F8F6606006}"/>
              </a:ext>
            </a:extLst>
          </p:cNvPr>
          <p:cNvSpPr/>
          <p:nvPr/>
        </p:nvSpPr>
        <p:spPr>
          <a:xfrm>
            <a:off x="1272746" y="1305342"/>
            <a:ext cx="9897762" cy="3416320"/>
          </a:xfrm>
          <a:prstGeom prst="rect">
            <a:avLst/>
          </a:prstGeom>
        </p:spPr>
        <p:txBody>
          <a:bodyPr wrap="square">
            <a:spAutoFit/>
          </a:bodyPr>
          <a:lstStyle/>
          <a:p>
            <a:r>
              <a:rPr lang="fr-BE" dirty="0"/>
              <a:t>Les personnes </a:t>
            </a:r>
            <a:r>
              <a:rPr lang="fr-BE" b="1" dirty="0"/>
              <a:t>allergiques à l’un des composants du vaccin</a:t>
            </a:r>
            <a:r>
              <a:rPr lang="fr-BE" dirty="0"/>
              <a:t>, ne peuvent pas se faire vacciner. Outre la molécule d’ARNm, ces composants sont : </a:t>
            </a:r>
          </a:p>
          <a:p>
            <a:pPr marL="285750" indent="-285750">
              <a:buFont typeface="Arial" panose="020B0604020202020204" pitchFamily="34" charset="0"/>
              <a:buChar char="•"/>
            </a:pPr>
            <a:r>
              <a:rPr lang="fr-BE" dirty="0"/>
              <a:t>ALC - 0315 = bis(2-hexyldécanoate) de ((4-hydroxybutyl)</a:t>
            </a:r>
            <a:r>
              <a:rPr lang="fr-BE" dirty="0" err="1"/>
              <a:t>azanediyl</a:t>
            </a:r>
            <a:r>
              <a:rPr lang="fr-BE" dirty="0"/>
              <a:t>)bis(hexane-6,1-diyle) ;</a:t>
            </a:r>
          </a:p>
          <a:p>
            <a:pPr marL="285750" indent="-285750">
              <a:buFont typeface="Arial" panose="020B0604020202020204" pitchFamily="34" charset="0"/>
              <a:buChar char="•"/>
            </a:pPr>
            <a:r>
              <a:rPr lang="fr-BE" dirty="0"/>
              <a:t>ALC - 0159 = 2-[(</a:t>
            </a:r>
            <a:r>
              <a:rPr lang="fr-BE" dirty="0" err="1"/>
              <a:t>polyéthylèneglycol</a:t>
            </a:r>
            <a:r>
              <a:rPr lang="fr-BE" dirty="0"/>
              <a:t>)-2000]-N,N-</a:t>
            </a:r>
            <a:r>
              <a:rPr lang="fr-BE" dirty="0" err="1"/>
              <a:t>ditétradécylacétamide</a:t>
            </a:r>
            <a:r>
              <a:rPr lang="fr-BE" dirty="0"/>
              <a:t> ; </a:t>
            </a:r>
            <a:r>
              <a:rPr lang="fr-BE" b="1" dirty="0"/>
              <a:t>(PEG)</a:t>
            </a:r>
          </a:p>
          <a:p>
            <a:pPr marL="285750" indent="-285750">
              <a:buFont typeface="Arial" panose="020B0604020202020204" pitchFamily="34" charset="0"/>
              <a:buChar char="•"/>
            </a:pPr>
            <a:r>
              <a:rPr lang="fr-BE" dirty="0"/>
              <a:t>1,2 - distéaroyl-sn-glycéro-3-phosphocholine ;</a:t>
            </a:r>
          </a:p>
          <a:p>
            <a:pPr marL="285750" indent="-285750">
              <a:buFont typeface="Arial" panose="020B0604020202020204" pitchFamily="34" charset="0"/>
              <a:buChar char="•"/>
            </a:pPr>
            <a:r>
              <a:rPr lang="fr-BE" dirty="0">
                <a:solidFill>
                  <a:schemeClr val="bg1">
                    <a:lumMod val="50000"/>
                  </a:schemeClr>
                </a:solidFill>
              </a:rPr>
              <a:t>cholestérol ;</a:t>
            </a:r>
          </a:p>
          <a:p>
            <a:pPr marL="285750" indent="-285750">
              <a:buFont typeface="Arial" panose="020B0604020202020204" pitchFamily="34" charset="0"/>
              <a:buChar char="•"/>
            </a:pPr>
            <a:r>
              <a:rPr lang="fr-BE" dirty="0">
                <a:solidFill>
                  <a:schemeClr val="bg1">
                    <a:lumMod val="50000"/>
                  </a:schemeClr>
                </a:solidFill>
              </a:rPr>
              <a:t>phosphate dibasique de sodium </a:t>
            </a:r>
            <a:r>
              <a:rPr lang="fr-BE" dirty="0" err="1">
                <a:solidFill>
                  <a:schemeClr val="bg1">
                    <a:lumMod val="50000"/>
                  </a:schemeClr>
                </a:solidFill>
              </a:rPr>
              <a:t>dihydraté</a:t>
            </a:r>
            <a:r>
              <a:rPr lang="fr-BE" dirty="0">
                <a:solidFill>
                  <a:schemeClr val="bg1">
                    <a:lumMod val="50000"/>
                  </a:schemeClr>
                </a:solidFill>
              </a:rPr>
              <a:t> ;</a:t>
            </a:r>
          </a:p>
          <a:p>
            <a:pPr marL="285750" indent="-285750">
              <a:buFont typeface="Arial" panose="020B0604020202020204" pitchFamily="34" charset="0"/>
              <a:buChar char="•"/>
            </a:pPr>
            <a:r>
              <a:rPr lang="fr-BE" dirty="0">
                <a:solidFill>
                  <a:schemeClr val="bg1">
                    <a:lumMod val="50000"/>
                  </a:schemeClr>
                </a:solidFill>
              </a:rPr>
              <a:t>phosphate monobasique de potassium ;</a:t>
            </a:r>
          </a:p>
          <a:p>
            <a:pPr marL="285750" indent="-285750">
              <a:buFont typeface="Arial" panose="020B0604020202020204" pitchFamily="34" charset="0"/>
              <a:buChar char="•"/>
            </a:pPr>
            <a:r>
              <a:rPr lang="fr-BE" dirty="0">
                <a:solidFill>
                  <a:schemeClr val="bg1">
                    <a:lumMod val="50000"/>
                  </a:schemeClr>
                </a:solidFill>
              </a:rPr>
              <a:t>chlorure de potassium ;</a:t>
            </a:r>
          </a:p>
          <a:p>
            <a:pPr marL="285750" indent="-285750">
              <a:buFont typeface="Arial" panose="020B0604020202020204" pitchFamily="34" charset="0"/>
              <a:buChar char="•"/>
            </a:pPr>
            <a:r>
              <a:rPr lang="fr-BE" dirty="0">
                <a:solidFill>
                  <a:schemeClr val="bg1">
                    <a:lumMod val="50000"/>
                  </a:schemeClr>
                </a:solidFill>
              </a:rPr>
              <a:t>chlorure de sodium ;</a:t>
            </a:r>
          </a:p>
          <a:p>
            <a:pPr marL="285750" indent="-285750">
              <a:buFont typeface="Arial" panose="020B0604020202020204" pitchFamily="34" charset="0"/>
              <a:buChar char="•"/>
            </a:pPr>
            <a:r>
              <a:rPr lang="fr-BE" dirty="0">
                <a:solidFill>
                  <a:schemeClr val="bg1">
                    <a:lumMod val="50000"/>
                  </a:schemeClr>
                </a:solidFill>
              </a:rPr>
              <a:t>saccharose ;</a:t>
            </a:r>
          </a:p>
          <a:p>
            <a:pPr marL="285750" indent="-285750">
              <a:buFont typeface="Arial" panose="020B0604020202020204" pitchFamily="34" charset="0"/>
              <a:buChar char="•"/>
            </a:pPr>
            <a:r>
              <a:rPr lang="fr-BE" dirty="0">
                <a:solidFill>
                  <a:schemeClr val="bg1">
                    <a:lumMod val="50000"/>
                  </a:schemeClr>
                </a:solidFill>
              </a:rPr>
              <a:t>eau pour injection.</a:t>
            </a:r>
          </a:p>
        </p:txBody>
      </p:sp>
      <p:pic>
        <p:nvPicPr>
          <p:cNvPr id="7" name="Image 6">
            <a:extLst>
              <a:ext uri="{FF2B5EF4-FFF2-40B4-BE49-F238E27FC236}">
                <a16:creationId xmlns:a16="http://schemas.microsoft.com/office/drawing/2014/main" id="{559B93A4-6698-4C00-91C3-E412259D6D01}"/>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454097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4" name="Rectangle 3">
            <a:extLst>
              <a:ext uri="{FF2B5EF4-FFF2-40B4-BE49-F238E27FC236}">
                <a16:creationId xmlns:a16="http://schemas.microsoft.com/office/drawing/2014/main" id="{6A454EFF-0287-42C2-A553-A4BAA766C2B4}"/>
              </a:ext>
            </a:extLst>
          </p:cNvPr>
          <p:cNvSpPr/>
          <p:nvPr/>
        </p:nvSpPr>
        <p:spPr>
          <a:xfrm>
            <a:off x="1438275" y="1720840"/>
            <a:ext cx="9596309" cy="3693319"/>
          </a:xfrm>
          <a:prstGeom prst="rect">
            <a:avLst/>
          </a:prstGeom>
        </p:spPr>
        <p:txBody>
          <a:bodyPr wrap="square">
            <a:spAutoFit/>
          </a:bodyPr>
          <a:lstStyle/>
          <a:p>
            <a:pPr algn="just">
              <a:defRPr/>
            </a:pPr>
            <a:r>
              <a:rPr lang="fr-FR" sz="2400" dirty="0"/>
              <a:t>L'expérience de l'utilisation de </a:t>
            </a:r>
            <a:r>
              <a:rPr lang="fr-FR" sz="2400" dirty="0" err="1"/>
              <a:t>Comirnaty</a:t>
            </a:r>
            <a:r>
              <a:rPr lang="fr-FR" sz="2400" dirty="0"/>
              <a:t> chez la femme enceinte est limitée. Les études animales n'indiquent pas d'effets nocifs directs ou indirects sur la grossesse, le développement embryonnaire / fœtal, la parturition ou le développement postnatal.</a:t>
            </a:r>
          </a:p>
          <a:p>
            <a:pPr algn="just">
              <a:defRPr/>
            </a:pPr>
            <a:endParaRPr lang="fr-FR" sz="2400" dirty="0"/>
          </a:p>
          <a:p>
            <a:pPr algn="just">
              <a:defRPr/>
            </a:pPr>
            <a:r>
              <a:rPr lang="fr-FR" sz="2400" dirty="0"/>
              <a:t>L'administration de Comirnaty pendant la grossesse n’est actuellement pas recommandée mais peut être envisagée que lorsque </a:t>
            </a:r>
            <a:r>
              <a:rPr lang="fr-FR" sz="2400" u="sng" dirty="0">
                <a:solidFill>
                  <a:srgbClr val="FF0000"/>
                </a:solidFill>
              </a:rPr>
              <a:t>les bénéfices potentiels l'emportent sur les risques potentiels pour la mère et le fœtus</a:t>
            </a:r>
            <a:r>
              <a:rPr lang="fr-FR" sz="2400" dirty="0"/>
              <a:t>.</a:t>
            </a:r>
          </a:p>
          <a:p>
            <a:pPr>
              <a:defRPr/>
            </a:pPr>
            <a:endParaRPr lang="fr-FR" sz="2400" b="1" dirty="0"/>
          </a:p>
          <a:p>
            <a:pPr>
              <a:defRPr/>
            </a:pPr>
            <a:endParaRPr lang="fr-FR" dirty="0"/>
          </a:p>
        </p:txBody>
      </p:sp>
      <p:pic>
        <p:nvPicPr>
          <p:cNvPr id="6" name="Image 5">
            <a:extLst>
              <a:ext uri="{FF2B5EF4-FFF2-40B4-BE49-F238E27FC236}">
                <a16:creationId xmlns:a16="http://schemas.microsoft.com/office/drawing/2014/main" id="{A927C1ED-B698-4ED9-BE73-3CE58E487F3C}"/>
              </a:ext>
            </a:extLst>
          </p:cNvPr>
          <p:cNvPicPr>
            <a:picLocks noChangeAspect="1"/>
          </p:cNvPicPr>
          <p:nvPr/>
        </p:nvPicPr>
        <p:blipFill>
          <a:blip r:embed="rId3"/>
          <a:stretch>
            <a:fillRect/>
          </a:stretch>
        </p:blipFill>
        <p:spPr>
          <a:xfrm>
            <a:off x="1525591" y="6225468"/>
            <a:ext cx="1304762" cy="466667"/>
          </a:xfrm>
          <a:prstGeom prst="rect">
            <a:avLst/>
          </a:prstGeom>
        </p:spPr>
      </p:pic>
      <p:sp>
        <p:nvSpPr>
          <p:cNvPr id="7" name="Titre 1">
            <a:extLst>
              <a:ext uri="{FF2B5EF4-FFF2-40B4-BE49-F238E27FC236}">
                <a16:creationId xmlns:a16="http://schemas.microsoft.com/office/drawing/2014/main" id="{DC7E5E08-1328-430E-ABC9-7978FF254048}"/>
              </a:ext>
            </a:extLst>
          </p:cNvPr>
          <p:cNvSpPr txBox="1">
            <a:spLocks/>
          </p:cNvSpPr>
          <p:nvPr/>
        </p:nvSpPr>
        <p:spPr>
          <a:xfrm>
            <a:off x="838200" y="319859"/>
            <a:ext cx="10515600" cy="11703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3600" b="1" dirty="0">
                <a:solidFill>
                  <a:schemeClr val="accent1"/>
                </a:solidFill>
                <a:latin typeface="+mn-lt"/>
              </a:rPr>
              <a:t>Vaccins ARNm: quid des femmes enceintes, allaitantes </a:t>
            </a:r>
          </a:p>
          <a:p>
            <a:r>
              <a:rPr lang="fr-BE" sz="3600" b="1" dirty="0">
                <a:solidFill>
                  <a:schemeClr val="accent1"/>
                </a:solidFill>
                <a:latin typeface="+mn-lt"/>
              </a:rPr>
              <a:t>ou désirant être enceinte?</a:t>
            </a:r>
            <a:endParaRPr lang="fr-FR" sz="3600" b="1" dirty="0">
              <a:solidFill>
                <a:schemeClr val="accent1"/>
              </a:solidFill>
              <a:latin typeface="+mn-lt"/>
            </a:endParaRPr>
          </a:p>
        </p:txBody>
      </p:sp>
    </p:spTree>
    <p:extLst>
      <p:ext uri="{BB962C8B-B14F-4D97-AF65-F5344CB8AC3E}">
        <p14:creationId xmlns:p14="http://schemas.microsoft.com/office/powerpoint/2010/main" val="1820945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136580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altLang="fr-FR" b="1" dirty="0">
              <a:solidFill>
                <a:schemeClr val="accent1"/>
              </a:solidFill>
            </a:endParaRPr>
          </a:p>
        </p:txBody>
      </p:sp>
      <p:sp>
        <p:nvSpPr>
          <p:cNvPr id="4" name="Rectangle 3">
            <a:extLst>
              <a:ext uri="{FF2B5EF4-FFF2-40B4-BE49-F238E27FC236}">
                <a16:creationId xmlns:a16="http://schemas.microsoft.com/office/drawing/2014/main" id="{6A454EFF-0287-42C2-A553-A4BAA766C2B4}"/>
              </a:ext>
            </a:extLst>
          </p:cNvPr>
          <p:cNvSpPr/>
          <p:nvPr/>
        </p:nvSpPr>
        <p:spPr>
          <a:xfrm>
            <a:off x="508000" y="472804"/>
            <a:ext cx="11308079" cy="4431983"/>
          </a:xfrm>
          <a:prstGeom prst="rect">
            <a:avLst/>
          </a:prstGeom>
        </p:spPr>
        <p:txBody>
          <a:bodyPr wrap="square">
            <a:spAutoFit/>
          </a:bodyPr>
          <a:lstStyle/>
          <a:p>
            <a:pPr algn="just">
              <a:defRPr/>
            </a:pPr>
            <a:r>
              <a:rPr lang="fr-FR" sz="2400" b="1" dirty="0">
                <a:solidFill>
                  <a:schemeClr val="accent1"/>
                </a:solidFill>
              </a:rPr>
              <a:t>Avis du Conseil supérieur de la Santé N°9622, (23/12/2020)</a:t>
            </a:r>
          </a:p>
          <a:p>
            <a:pPr algn="just">
              <a:defRPr/>
            </a:pPr>
            <a:endParaRPr lang="fr-FR" sz="2400" dirty="0"/>
          </a:p>
          <a:p>
            <a:pPr algn="just">
              <a:defRPr/>
            </a:pPr>
            <a:r>
              <a:rPr lang="fr-BE" b="1" dirty="0"/>
              <a:t>Pour la femme enceinte (dont l’état de gestation/grossesse est connu)</a:t>
            </a:r>
            <a:r>
              <a:rPr lang="fr-BE" dirty="0"/>
              <a:t> :</a:t>
            </a:r>
          </a:p>
          <a:p>
            <a:pPr algn="just">
              <a:defRPr/>
            </a:pPr>
            <a:r>
              <a:rPr lang="fr-BE" dirty="0"/>
              <a:t>Le CSS ne recommande pas la vaccination systématique de la femme enceinte sauf si la balance risque/bénéfice est en faveur de cette vaccination (ceci en en discussion et supervision continue avec son médecin). </a:t>
            </a:r>
          </a:p>
          <a:p>
            <a:pPr algn="just">
              <a:defRPr/>
            </a:pPr>
            <a:endParaRPr lang="fr-BE" dirty="0"/>
          </a:p>
          <a:p>
            <a:pPr lvl="0"/>
            <a:r>
              <a:rPr lang="fr-BE" b="1" dirty="0"/>
              <a:t>Pour la femme en âge de procréer et/ou souhaitant être enceinte</a:t>
            </a:r>
            <a:r>
              <a:rPr lang="fr-BE" dirty="0"/>
              <a:t> : </a:t>
            </a:r>
          </a:p>
          <a:p>
            <a:r>
              <a:rPr lang="fr-BE" dirty="0"/>
              <a:t>Le CSS recommande par pur principe de précaution de vérifier que la femme concernée n’est pas enceinte lors de la vaccination (tests de grossesse) et de lui conseiller une contraception effective jusqu’à 2 mois après la seconde injection vaccinale</a:t>
            </a:r>
          </a:p>
          <a:p>
            <a:pPr lvl="0"/>
            <a:endParaRPr lang="fr-BE" b="1" dirty="0"/>
          </a:p>
          <a:p>
            <a:pPr lvl="0"/>
            <a:r>
              <a:rPr lang="fr-BE" b="1" dirty="0"/>
              <a:t>Pour la jeune mère en période d’allaitement</a:t>
            </a:r>
            <a:r>
              <a:rPr lang="fr-BE" dirty="0"/>
              <a:t> :</a:t>
            </a:r>
          </a:p>
          <a:p>
            <a:r>
              <a:rPr lang="fr-BE" dirty="0"/>
              <a:t>Par principe de précaution, le CSS recommande à la jeune mère vaccinée de ne pas allaiter sauf si la balance risque/bénéfice est en faveur de cette vaccination (ceci en en discussion et supervision continue avec son médecin).  </a:t>
            </a:r>
          </a:p>
          <a:p>
            <a:pPr>
              <a:defRPr/>
            </a:pPr>
            <a:endParaRPr lang="fr-FR" dirty="0"/>
          </a:p>
        </p:txBody>
      </p:sp>
      <p:pic>
        <p:nvPicPr>
          <p:cNvPr id="6" name="Image 5">
            <a:extLst>
              <a:ext uri="{FF2B5EF4-FFF2-40B4-BE49-F238E27FC236}">
                <a16:creationId xmlns:a16="http://schemas.microsoft.com/office/drawing/2014/main" id="{4C29F37D-F51B-43CE-9E20-9539454C8525}"/>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2845117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5951" y="10650"/>
            <a:ext cx="12186049" cy="6854653"/>
          </a:xfrm>
          <a:prstGeom prst="rect">
            <a:avLst/>
          </a:prstGeom>
        </p:spPr>
      </p:pic>
      <p:sp>
        <p:nvSpPr>
          <p:cNvPr id="3" name="Espace réservé du texte 11">
            <a:extLst>
              <a:ext uri="{FF2B5EF4-FFF2-40B4-BE49-F238E27FC236}">
                <a16:creationId xmlns:a16="http://schemas.microsoft.com/office/drawing/2014/main" id="{8DC8D79E-822E-4E37-AB3A-174861E34DEC}"/>
              </a:ext>
            </a:extLst>
          </p:cNvPr>
          <p:cNvSpPr txBox="1">
            <a:spLocks/>
          </p:cNvSpPr>
          <p:nvPr/>
        </p:nvSpPr>
        <p:spPr>
          <a:xfrm>
            <a:off x="1365807" y="663916"/>
            <a:ext cx="7705725"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altLang="fr-FR" b="1" dirty="0">
              <a:solidFill>
                <a:schemeClr val="accent1"/>
              </a:solidFill>
            </a:endParaRPr>
          </a:p>
        </p:txBody>
      </p:sp>
      <p:sp>
        <p:nvSpPr>
          <p:cNvPr id="4" name="Rectangle 3">
            <a:extLst>
              <a:ext uri="{FF2B5EF4-FFF2-40B4-BE49-F238E27FC236}">
                <a16:creationId xmlns:a16="http://schemas.microsoft.com/office/drawing/2014/main" id="{6A454EFF-0287-42C2-A553-A4BAA766C2B4}"/>
              </a:ext>
            </a:extLst>
          </p:cNvPr>
          <p:cNvSpPr/>
          <p:nvPr/>
        </p:nvSpPr>
        <p:spPr>
          <a:xfrm>
            <a:off x="877969" y="476978"/>
            <a:ext cx="11308079" cy="646331"/>
          </a:xfrm>
          <a:prstGeom prst="rect">
            <a:avLst/>
          </a:prstGeom>
        </p:spPr>
        <p:txBody>
          <a:bodyPr wrap="square">
            <a:spAutoFit/>
          </a:bodyPr>
          <a:lstStyle/>
          <a:p>
            <a:pPr algn="just">
              <a:defRPr/>
            </a:pPr>
            <a:r>
              <a:rPr lang="fr-FR" sz="3600" b="1" dirty="0">
                <a:solidFill>
                  <a:schemeClr val="accent1"/>
                </a:solidFill>
              </a:rPr>
              <a:t>Maladies auto-immunes</a:t>
            </a:r>
            <a:endParaRPr lang="fr-FR" dirty="0"/>
          </a:p>
        </p:txBody>
      </p:sp>
      <p:pic>
        <p:nvPicPr>
          <p:cNvPr id="6" name="Image 5">
            <a:extLst>
              <a:ext uri="{FF2B5EF4-FFF2-40B4-BE49-F238E27FC236}">
                <a16:creationId xmlns:a16="http://schemas.microsoft.com/office/drawing/2014/main" id="{4C29F37D-F51B-43CE-9E20-9539454C8525}"/>
              </a:ext>
            </a:extLst>
          </p:cNvPr>
          <p:cNvPicPr>
            <a:picLocks noChangeAspect="1"/>
          </p:cNvPicPr>
          <p:nvPr/>
        </p:nvPicPr>
        <p:blipFill>
          <a:blip r:embed="rId3"/>
          <a:stretch>
            <a:fillRect/>
          </a:stretch>
        </p:blipFill>
        <p:spPr>
          <a:xfrm>
            <a:off x="1525591" y="6225468"/>
            <a:ext cx="1304762" cy="466667"/>
          </a:xfrm>
          <a:prstGeom prst="rect">
            <a:avLst/>
          </a:prstGeom>
        </p:spPr>
      </p:pic>
      <p:sp>
        <p:nvSpPr>
          <p:cNvPr id="2" name="Rectangle 1">
            <a:extLst>
              <a:ext uri="{FF2B5EF4-FFF2-40B4-BE49-F238E27FC236}">
                <a16:creationId xmlns:a16="http://schemas.microsoft.com/office/drawing/2014/main" id="{33030927-44E1-4E25-8658-F63B14229371}"/>
              </a:ext>
            </a:extLst>
          </p:cNvPr>
          <p:cNvSpPr/>
          <p:nvPr/>
        </p:nvSpPr>
        <p:spPr>
          <a:xfrm>
            <a:off x="660400" y="1263640"/>
            <a:ext cx="11101070" cy="4154984"/>
          </a:xfrm>
          <a:prstGeom prst="rect">
            <a:avLst/>
          </a:prstGeom>
        </p:spPr>
        <p:txBody>
          <a:bodyPr wrap="square">
            <a:spAutoFit/>
          </a:bodyPr>
          <a:lstStyle/>
          <a:p>
            <a:pPr marL="285750" indent="-285750">
              <a:buFont typeface="Arial" panose="020B0604020202020204" pitchFamily="34" charset="0"/>
              <a:buChar char="•"/>
            </a:pPr>
            <a:r>
              <a:rPr lang="fr-FR" sz="2400" dirty="0"/>
              <a:t>Les vaccins stimulent une réaction immunitaire et inflammatoire. On pourrait craindre, en cas de prédisposition aux maladies AI, un risque  théoriquement plus élevé d’exacerbation de la maladie? Mais cela n’a jamais été observé avec un vaccin...</a:t>
            </a:r>
          </a:p>
          <a:p>
            <a:endParaRPr lang="fr-FR" sz="2400" dirty="0"/>
          </a:p>
          <a:p>
            <a:pPr marL="285750" indent="-285750">
              <a:buFont typeface="Arial" panose="020B0604020202020204" pitchFamily="34" charset="0"/>
              <a:buChar char="•"/>
            </a:pPr>
            <a:r>
              <a:rPr lang="fr-BE" sz="2400" dirty="0"/>
              <a:t>Dans l’essai clinique de phase 2/3 de Pfizer/</a:t>
            </a:r>
            <a:r>
              <a:rPr lang="fr-BE" sz="2400" dirty="0" err="1"/>
              <a:t>BioNTech</a:t>
            </a:r>
            <a:r>
              <a:rPr lang="fr-BE" sz="2400" dirty="0"/>
              <a:t>, un antécédent de maladie dysimmunitaire n’était pas un critère d’exclusion, à la condition qu’elle ne fût pas instable. Avec un suivi médian de 2 mois après la 2</a:t>
            </a:r>
            <a:r>
              <a:rPr lang="fr-BE" sz="2400" baseline="30000" dirty="0"/>
              <a:t>e</a:t>
            </a:r>
            <a:r>
              <a:rPr lang="fr-BE" sz="2400" dirty="0"/>
              <a:t> dose vaccinale, il n’y a pas eu de signal de poussées de maladie dysimmunitaire.</a:t>
            </a:r>
          </a:p>
          <a:p>
            <a:endParaRPr lang="fr-BE" sz="2400" dirty="0"/>
          </a:p>
          <a:p>
            <a:pPr marL="285750" indent="-285750">
              <a:buFont typeface="Arial" panose="020B0604020202020204" pitchFamily="34" charset="0"/>
              <a:buChar char="•"/>
            </a:pPr>
            <a:r>
              <a:rPr lang="fr-BE" sz="2400" dirty="0"/>
              <a:t>La présence d’une maladie auto-immune ou inflammatoire n’a pas été retenue  comme  une CI à la vaccination </a:t>
            </a:r>
            <a:r>
              <a:rPr lang="fr-BE" sz="2400" dirty="0" err="1"/>
              <a:t>Covid</a:t>
            </a:r>
            <a:r>
              <a:rPr lang="fr-BE" sz="2400" dirty="0"/>
              <a:t>, sauf si elle n’est pas stabilisée.</a:t>
            </a:r>
            <a:endParaRPr lang="fr-FR" sz="2400" dirty="0"/>
          </a:p>
        </p:txBody>
      </p:sp>
    </p:spTree>
    <p:extLst>
      <p:ext uri="{BB962C8B-B14F-4D97-AF65-F5344CB8AC3E}">
        <p14:creationId xmlns:p14="http://schemas.microsoft.com/office/powerpoint/2010/main" val="15334720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0" y="3347"/>
            <a:ext cx="12186049" cy="6854653"/>
          </a:xfrm>
          <a:prstGeom prst="rect">
            <a:avLst/>
          </a:prstGeom>
        </p:spPr>
      </p:pic>
      <p:sp>
        <p:nvSpPr>
          <p:cNvPr id="3" name="Titre 1">
            <a:extLst>
              <a:ext uri="{FF2B5EF4-FFF2-40B4-BE49-F238E27FC236}">
                <a16:creationId xmlns:a16="http://schemas.microsoft.com/office/drawing/2014/main" id="{06AFEBE7-3F32-4793-A8EE-3F25B770D0C9}"/>
              </a:ext>
            </a:extLst>
          </p:cNvPr>
          <p:cNvSpPr txBox="1">
            <a:spLocks/>
          </p:cNvSpPr>
          <p:nvPr/>
        </p:nvSpPr>
        <p:spPr>
          <a:xfrm>
            <a:off x="838200" y="319859"/>
            <a:ext cx="10515600" cy="7442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3600" b="1" dirty="0">
                <a:solidFill>
                  <a:schemeClr val="accent1"/>
                </a:solidFill>
                <a:latin typeface="+mn-lt"/>
              </a:rPr>
              <a:t>Peut-on se faire vacciner si on est malade?</a:t>
            </a:r>
            <a:endParaRPr lang="fr-FR" sz="3600" b="1" dirty="0">
              <a:solidFill>
                <a:schemeClr val="accent1"/>
              </a:solidFill>
              <a:latin typeface="+mn-lt"/>
            </a:endParaRPr>
          </a:p>
        </p:txBody>
      </p:sp>
      <p:sp>
        <p:nvSpPr>
          <p:cNvPr id="7" name="Espace réservé du contenu 2">
            <a:extLst>
              <a:ext uri="{FF2B5EF4-FFF2-40B4-BE49-F238E27FC236}">
                <a16:creationId xmlns:a16="http://schemas.microsoft.com/office/drawing/2014/main" id="{8565EA50-A5AC-4B98-80CE-488F2B5EFB73}"/>
              </a:ext>
            </a:extLst>
          </p:cNvPr>
          <p:cNvSpPr txBox="1">
            <a:spLocks/>
          </p:cNvSpPr>
          <p:nvPr/>
        </p:nvSpPr>
        <p:spPr>
          <a:xfrm>
            <a:off x="1222625" y="1260388"/>
            <a:ext cx="10363527" cy="321914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dirty="0"/>
              <a:t>Il </a:t>
            </a:r>
            <a:r>
              <a:rPr lang="en-US" dirty="0" err="1"/>
              <a:t>est</a:t>
            </a:r>
            <a:r>
              <a:rPr lang="en-US" dirty="0"/>
              <a:t> </a:t>
            </a:r>
            <a:r>
              <a:rPr lang="en-US" dirty="0" err="1"/>
              <a:t>déconseillé</a:t>
            </a:r>
            <a:r>
              <a:rPr lang="en-US" dirty="0"/>
              <a:t> de se faire </a:t>
            </a:r>
            <a:r>
              <a:rPr lang="en-US" dirty="0" err="1"/>
              <a:t>vacciner</a:t>
            </a:r>
            <a:r>
              <a:rPr lang="en-US" dirty="0"/>
              <a:t> </a:t>
            </a:r>
            <a:r>
              <a:rPr lang="en-US" dirty="0" err="1"/>
              <a:t>si</a:t>
            </a:r>
            <a:r>
              <a:rPr lang="en-US" dirty="0"/>
              <a:t> on </a:t>
            </a:r>
            <a:r>
              <a:rPr lang="en-US" dirty="0" err="1"/>
              <a:t>présente</a:t>
            </a:r>
            <a:r>
              <a:rPr lang="en-US" dirty="0"/>
              <a:t> de la temperature &gt;38.5°</a:t>
            </a:r>
          </a:p>
          <a:p>
            <a:pPr marL="342900" indent="-342900" algn="just">
              <a:buFont typeface="Arial" panose="020B0604020202020204" pitchFamily="34" charset="0"/>
              <a:buChar char="•"/>
            </a:pPr>
            <a:r>
              <a:rPr lang="en-US" dirty="0" err="1"/>
              <a:t>Attendre</a:t>
            </a:r>
            <a:r>
              <a:rPr lang="en-US" dirty="0"/>
              <a:t> 14j </a:t>
            </a:r>
            <a:r>
              <a:rPr lang="en-US" dirty="0" err="1"/>
              <a:t>si</a:t>
            </a:r>
            <a:r>
              <a:rPr lang="en-US" dirty="0"/>
              <a:t> on a le Covid19 (</a:t>
            </a:r>
            <a:r>
              <a:rPr lang="en-US" dirty="0" err="1"/>
              <a:t>symptomatique</a:t>
            </a:r>
            <a:r>
              <a:rPr lang="en-US" dirty="0"/>
              <a:t> </a:t>
            </a:r>
            <a:r>
              <a:rPr lang="en-US" dirty="0" err="1"/>
              <a:t>ou</a:t>
            </a:r>
            <a:r>
              <a:rPr lang="en-US" dirty="0"/>
              <a:t> non)</a:t>
            </a:r>
          </a:p>
        </p:txBody>
      </p:sp>
      <p:pic>
        <p:nvPicPr>
          <p:cNvPr id="8" name="Image 7">
            <a:extLst>
              <a:ext uri="{FF2B5EF4-FFF2-40B4-BE49-F238E27FC236}">
                <a16:creationId xmlns:a16="http://schemas.microsoft.com/office/drawing/2014/main" id="{5F5022E8-A9BC-44F1-A04E-546A5D107688}"/>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7401521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6694"/>
            <a:ext cx="12186049" cy="6854653"/>
          </a:xfrm>
          <a:prstGeom prst="rect">
            <a:avLst/>
          </a:prstGeom>
        </p:spPr>
      </p:pic>
      <p:sp>
        <p:nvSpPr>
          <p:cNvPr id="3" name="Titre 1">
            <a:extLst>
              <a:ext uri="{FF2B5EF4-FFF2-40B4-BE49-F238E27FC236}">
                <a16:creationId xmlns:a16="http://schemas.microsoft.com/office/drawing/2014/main" id="{06AFEBE7-3F32-4793-A8EE-3F25B770D0C9}"/>
              </a:ext>
            </a:extLst>
          </p:cNvPr>
          <p:cNvSpPr txBox="1">
            <a:spLocks/>
          </p:cNvSpPr>
          <p:nvPr/>
        </p:nvSpPr>
        <p:spPr>
          <a:xfrm>
            <a:off x="838200" y="212591"/>
            <a:ext cx="10515600" cy="13359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3600" b="1" dirty="0">
                <a:solidFill>
                  <a:schemeClr val="accent1"/>
                </a:solidFill>
                <a:latin typeface="+mn-lt"/>
              </a:rPr>
              <a:t>Doit-on se vacciner si on a des anticorps? </a:t>
            </a:r>
          </a:p>
          <a:p>
            <a:r>
              <a:rPr lang="fr-BE" sz="3600" b="1" dirty="0">
                <a:solidFill>
                  <a:schemeClr val="accent1"/>
                </a:solidFill>
                <a:latin typeface="+mn-lt"/>
              </a:rPr>
              <a:t>Si on a déjà eu le Covid19?</a:t>
            </a:r>
            <a:endParaRPr lang="fr-FR" sz="3600" b="1" dirty="0">
              <a:solidFill>
                <a:schemeClr val="accent1"/>
              </a:solidFill>
              <a:latin typeface="+mn-lt"/>
            </a:endParaRPr>
          </a:p>
        </p:txBody>
      </p:sp>
      <p:sp>
        <p:nvSpPr>
          <p:cNvPr id="7" name="Espace réservé du contenu 2">
            <a:extLst>
              <a:ext uri="{FF2B5EF4-FFF2-40B4-BE49-F238E27FC236}">
                <a16:creationId xmlns:a16="http://schemas.microsoft.com/office/drawing/2014/main" id="{8565EA50-A5AC-4B98-80CE-488F2B5EFB73}"/>
              </a:ext>
            </a:extLst>
          </p:cNvPr>
          <p:cNvSpPr txBox="1">
            <a:spLocks/>
          </p:cNvSpPr>
          <p:nvPr/>
        </p:nvSpPr>
        <p:spPr>
          <a:xfrm>
            <a:off x="838200" y="1754434"/>
            <a:ext cx="10362833" cy="383470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FR" dirty="0"/>
              <a:t>Pas plus et pas moins d’effets secondaires.</a:t>
            </a:r>
          </a:p>
          <a:p>
            <a:pPr algn="just"/>
            <a:endParaRPr lang="fr-FR" dirty="0"/>
          </a:p>
          <a:p>
            <a:pPr algn="just"/>
            <a:r>
              <a:rPr lang="fr-FR" dirty="0"/>
              <a:t>Vaccins ARNm:</a:t>
            </a:r>
          </a:p>
          <a:p>
            <a:pPr marL="342900" indent="-342900" algn="just">
              <a:buFont typeface="Arial" panose="020B0604020202020204" pitchFamily="34" charset="0"/>
              <a:buChar char="•"/>
            </a:pPr>
            <a:r>
              <a:rPr lang="fr-FR" dirty="0"/>
              <a:t>Plusieurs centaines de participants vaccinés alors qu’évidence d’infection antérieure</a:t>
            </a:r>
          </a:p>
          <a:p>
            <a:pPr marL="342900" indent="-342900" algn="just">
              <a:buFont typeface="Arial" panose="020B0604020202020204" pitchFamily="34" charset="0"/>
              <a:buChar char="•"/>
            </a:pPr>
            <a:r>
              <a:rPr lang="fr-FR" dirty="0"/>
              <a:t>Efficacité idem (peut-être même plus, et déjà après une dose) chez les personnes qui ont déjà fait le Covid19</a:t>
            </a:r>
          </a:p>
          <a:p>
            <a:pPr algn="just"/>
            <a:endParaRPr lang="fr-FR" dirty="0"/>
          </a:p>
        </p:txBody>
      </p:sp>
      <p:pic>
        <p:nvPicPr>
          <p:cNvPr id="8" name="Image 7">
            <a:extLst>
              <a:ext uri="{FF2B5EF4-FFF2-40B4-BE49-F238E27FC236}">
                <a16:creationId xmlns:a16="http://schemas.microsoft.com/office/drawing/2014/main" id="{CB322768-8F6E-48CB-8923-A0672FC63718}"/>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8818026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pic>
        <p:nvPicPr>
          <p:cNvPr id="3" name="Picture 2" descr="Testé positif et pourtant plus contagieux">
            <a:extLst>
              <a:ext uri="{FF2B5EF4-FFF2-40B4-BE49-F238E27FC236}">
                <a16:creationId xmlns:a16="http://schemas.microsoft.com/office/drawing/2014/main" id="{D818A7E4-58B8-462C-85A6-6C1884C3F2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03" b="2127"/>
          <a:stretch/>
        </p:blipFill>
        <p:spPr bwMode="auto">
          <a:xfrm>
            <a:off x="2607296" y="1576650"/>
            <a:ext cx="6586131" cy="3704700"/>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AAAD4667-4BAC-4F4F-94E5-502512F585D0}"/>
              </a:ext>
            </a:extLst>
          </p:cNvPr>
          <p:cNvSpPr txBox="1">
            <a:spLocks/>
          </p:cNvSpPr>
          <p:nvPr/>
        </p:nvSpPr>
        <p:spPr>
          <a:xfrm>
            <a:off x="1486930" y="368337"/>
            <a:ext cx="9218140" cy="8399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err="1">
                <a:solidFill>
                  <a:schemeClr val="accent1"/>
                </a:solidFill>
                <a:latin typeface="+mn-lt"/>
              </a:rPr>
              <a:t>Peut</a:t>
            </a:r>
            <a:r>
              <a:rPr lang="en-US" sz="3600" b="1" dirty="0">
                <a:solidFill>
                  <a:schemeClr val="accent1"/>
                </a:solidFill>
                <a:latin typeface="+mn-lt"/>
              </a:rPr>
              <a:t>-on </a:t>
            </a:r>
            <a:r>
              <a:rPr lang="en-US" sz="3600" b="1" dirty="0" err="1">
                <a:solidFill>
                  <a:schemeClr val="accent1"/>
                </a:solidFill>
                <a:latin typeface="+mn-lt"/>
              </a:rPr>
              <a:t>être</a:t>
            </a:r>
            <a:r>
              <a:rPr lang="en-US" sz="3600" b="1" dirty="0">
                <a:solidFill>
                  <a:schemeClr val="accent1"/>
                </a:solidFill>
                <a:latin typeface="+mn-lt"/>
              </a:rPr>
              <a:t> </a:t>
            </a:r>
            <a:r>
              <a:rPr lang="en-US" sz="3600" b="1" dirty="0" err="1">
                <a:solidFill>
                  <a:schemeClr val="accent1"/>
                </a:solidFill>
                <a:latin typeface="+mn-lt"/>
              </a:rPr>
              <a:t>contagieux</a:t>
            </a:r>
            <a:r>
              <a:rPr lang="en-US" sz="3600" b="1" dirty="0">
                <a:solidFill>
                  <a:schemeClr val="accent1"/>
                </a:solidFill>
                <a:latin typeface="+mn-lt"/>
              </a:rPr>
              <a:t> </a:t>
            </a:r>
            <a:r>
              <a:rPr lang="en-US" sz="3600" b="1" dirty="0" err="1">
                <a:solidFill>
                  <a:schemeClr val="accent1"/>
                </a:solidFill>
                <a:latin typeface="+mn-lt"/>
              </a:rPr>
              <a:t>quand</a:t>
            </a:r>
            <a:r>
              <a:rPr lang="en-US" sz="3600" b="1" dirty="0">
                <a:solidFill>
                  <a:schemeClr val="accent1"/>
                </a:solidFill>
                <a:latin typeface="+mn-lt"/>
              </a:rPr>
              <a:t> on </a:t>
            </a:r>
            <a:r>
              <a:rPr lang="en-US" sz="3600" b="1" dirty="0" err="1">
                <a:solidFill>
                  <a:schemeClr val="accent1"/>
                </a:solidFill>
                <a:latin typeface="+mn-lt"/>
              </a:rPr>
              <a:t>est</a:t>
            </a:r>
            <a:r>
              <a:rPr lang="en-US" sz="3600" b="1" dirty="0">
                <a:solidFill>
                  <a:schemeClr val="accent1"/>
                </a:solidFill>
                <a:latin typeface="+mn-lt"/>
              </a:rPr>
              <a:t> </a:t>
            </a:r>
            <a:r>
              <a:rPr lang="en-US" sz="3600" b="1" dirty="0" err="1">
                <a:solidFill>
                  <a:schemeClr val="accent1"/>
                </a:solidFill>
                <a:latin typeface="+mn-lt"/>
              </a:rPr>
              <a:t>vacciné</a:t>
            </a:r>
            <a:r>
              <a:rPr lang="en-US" sz="3600" b="1" dirty="0">
                <a:solidFill>
                  <a:schemeClr val="accent1"/>
                </a:solidFill>
                <a:latin typeface="+mn-lt"/>
              </a:rPr>
              <a:t>? </a:t>
            </a:r>
          </a:p>
        </p:txBody>
      </p:sp>
      <p:pic>
        <p:nvPicPr>
          <p:cNvPr id="6" name="Image 5">
            <a:extLst>
              <a:ext uri="{FF2B5EF4-FFF2-40B4-BE49-F238E27FC236}">
                <a16:creationId xmlns:a16="http://schemas.microsoft.com/office/drawing/2014/main" id="{E88F8E1B-8A71-414B-9F65-8C1FD8DDC4C1}"/>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36992949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Espace réservé du contenu 2">
            <a:extLst>
              <a:ext uri="{FF2B5EF4-FFF2-40B4-BE49-F238E27FC236}">
                <a16:creationId xmlns:a16="http://schemas.microsoft.com/office/drawing/2014/main" id="{3CAFBC28-68E5-47BB-95F5-F10C89E69352}"/>
              </a:ext>
            </a:extLst>
          </p:cNvPr>
          <p:cNvSpPr txBox="1">
            <a:spLocks/>
          </p:cNvSpPr>
          <p:nvPr/>
        </p:nvSpPr>
        <p:spPr>
          <a:xfrm>
            <a:off x="563193" y="729048"/>
            <a:ext cx="5516331" cy="4254563"/>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sz="1700" dirty="0"/>
          </a:p>
          <a:p>
            <a:pPr algn="just"/>
            <a:r>
              <a:rPr lang="fr-FR" sz="2000" dirty="0"/>
              <a:t>Vaccins ARNm: </a:t>
            </a:r>
          </a:p>
          <a:p>
            <a:pPr marL="342900" indent="-342900" algn="just">
              <a:buFont typeface="Arial" panose="020B0604020202020204" pitchFamily="34" charset="0"/>
              <a:buChar char="•"/>
            </a:pPr>
            <a:r>
              <a:rPr lang="fr-FR" sz="2000" dirty="0"/>
              <a:t>Données sur les animaux vaccinés (en faible nombre): très peu ou pas de virus au niveau </a:t>
            </a:r>
            <a:r>
              <a:rPr lang="fr-FR" sz="2000" dirty="0" err="1"/>
              <a:t>naso-pharyngé</a:t>
            </a:r>
            <a:r>
              <a:rPr lang="fr-FR" sz="2000" dirty="0"/>
              <a:t> chez les animaux vaccinés. </a:t>
            </a:r>
          </a:p>
          <a:p>
            <a:pPr marL="342900" indent="-342900" algn="just">
              <a:buFont typeface="Arial" panose="020B0604020202020204" pitchFamily="34" charset="0"/>
              <a:buChar char="•"/>
            </a:pPr>
            <a:r>
              <a:rPr lang="fr-FR" sz="2000" dirty="0"/>
              <a:t>Logiquement … moins ou non contagieux quand on est vacciné (ex: rougeole).</a:t>
            </a:r>
          </a:p>
          <a:p>
            <a:pPr marL="342900" indent="-342900" algn="just">
              <a:buFont typeface="Arial" panose="020B0604020202020204" pitchFamily="34" charset="0"/>
              <a:buChar char="•"/>
            </a:pPr>
            <a:r>
              <a:rPr lang="fr-FR" sz="2000" dirty="0"/>
              <a:t>Mais nous ne disposons pas encore de ces analyses dans les études vaccinales: donc nous restons prudents en attendant. </a:t>
            </a:r>
          </a:p>
          <a:p>
            <a:pPr marL="342900" indent="-342900" algn="just">
              <a:buFont typeface="Arial" panose="020B0604020202020204" pitchFamily="34" charset="0"/>
              <a:buChar char="•"/>
            </a:pPr>
            <a:endParaRPr lang="fr-FR" sz="2000" dirty="0"/>
          </a:p>
          <a:p>
            <a:pPr algn="just"/>
            <a:r>
              <a:rPr lang="fr-FR" sz="2000" dirty="0"/>
              <a:t>CONCLUSION: seule solution </a:t>
            </a:r>
            <a:r>
              <a:rPr lang="fr-FR" sz="2000" dirty="0">
                <a:sym typeface="Wingdings" pitchFamily="2" charset="2"/>
              </a:rPr>
              <a:t> viser une couverture vaccinale élevée pour limiter la </a:t>
            </a:r>
            <a:r>
              <a:rPr lang="fr-FR" sz="2000" b="1" dirty="0">
                <a:sym typeface="Wingdings" pitchFamily="2" charset="2"/>
              </a:rPr>
              <a:t>circulation virale. </a:t>
            </a:r>
            <a:endParaRPr lang="fr-FR" sz="2000" b="1" dirty="0"/>
          </a:p>
        </p:txBody>
      </p:sp>
      <p:pic>
        <p:nvPicPr>
          <p:cNvPr id="4" name="Google Shape;381;p36">
            <a:extLst>
              <a:ext uri="{FF2B5EF4-FFF2-40B4-BE49-F238E27FC236}">
                <a16:creationId xmlns:a16="http://schemas.microsoft.com/office/drawing/2014/main" id="{B85387F9-270A-44B6-90DA-D5A5E7FC1A31}"/>
              </a:ext>
            </a:extLst>
          </p:cNvPr>
          <p:cNvPicPr preferRelativeResize="0">
            <a:picLocks/>
          </p:cNvPicPr>
          <p:nvPr/>
        </p:nvPicPr>
        <p:blipFill rotWithShape="1">
          <a:blip r:embed="rId3"/>
          <a:srcRect r="10253" b="1"/>
          <a:stretch/>
        </p:blipFill>
        <p:spPr>
          <a:xfrm>
            <a:off x="5977788" y="494271"/>
            <a:ext cx="4340104" cy="4489340"/>
          </a:xfrm>
          <a:prstGeom prst="rect">
            <a:avLst/>
          </a:prstGeom>
          <a:noFill/>
        </p:spPr>
      </p:pic>
      <p:pic>
        <p:nvPicPr>
          <p:cNvPr id="6" name="Image 5">
            <a:extLst>
              <a:ext uri="{FF2B5EF4-FFF2-40B4-BE49-F238E27FC236}">
                <a16:creationId xmlns:a16="http://schemas.microsoft.com/office/drawing/2014/main" id="{3240CF8E-B5C3-4C2F-AD1A-7593AA203BD3}"/>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9191067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0"/>
            <a:ext cx="12186049" cy="6854653"/>
          </a:xfrm>
          <a:prstGeom prst="rect">
            <a:avLst/>
          </a:prstGeom>
        </p:spPr>
      </p:pic>
      <p:sp>
        <p:nvSpPr>
          <p:cNvPr id="3" name="Titre 1">
            <a:extLst>
              <a:ext uri="{FF2B5EF4-FFF2-40B4-BE49-F238E27FC236}">
                <a16:creationId xmlns:a16="http://schemas.microsoft.com/office/drawing/2014/main" id="{A1AD24B8-DF29-4634-8A1F-1E20F003D035}"/>
              </a:ext>
            </a:extLst>
          </p:cNvPr>
          <p:cNvSpPr txBox="1">
            <a:spLocks/>
          </p:cNvSpPr>
          <p:nvPr/>
        </p:nvSpPr>
        <p:spPr>
          <a:xfrm>
            <a:off x="1338648" y="744961"/>
            <a:ext cx="9144000" cy="78907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err="1">
                <a:solidFill>
                  <a:schemeClr val="accent1"/>
                </a:solidFill>
                <a:latin typeface="+mn-lt"/>
              </a:rPr>
              <a:t>Combien</a:t>
            </a:r>
            <a:r>
              <a:rPr lang="en-US" sz="3600" b="1" dirty="0">
                <a:solidFill>
                  <a:schemeClr val="accent1"/>
                </a:solidFill>
                <a:latin typeface="+mn-lt"/>
              </a:rPr>
              <a:t> de temps </a:t>
            </a:r>
            <a:r>
              <a:rPr lang="en-US" sz="3600" b="1" dirty="0" err="1">
                <a:solidFill>
                  <a:schemeClr val="accent1"/>
                </a:solidFill>
                <a:latin typeface="+mn-lt"/>
              </a:rPr>
              <a:t>dure</a:t>
            </a:r>
            <a:r>
              <a:rPr lang="en-US" sz="3600" b="1" dirty="0">
                <a:solidFill>
                  <a:schemeClr val="accent1"/>
                </a:solidFill>
                <a:latin typeface="+mn-lt"/>
              </a:rPr>
              <a:t> la protection </a:t>
            </a:r>
            <a:r>
              <a:rPr lang="en-US" sz="3600" b="1" dirty="0" err="1">
                <a:solidFill>
                  <a:schemeClr val="accent1"/>
                </a:solidFill>
                <a:latin typeface="+mn-lt"/>
              </a:rPr>
              <a:t>vaccinale</a:t>
            </a:r>
            <a:r>
              <a:rPr lang="en-US" sz="3600" b="1" dirty="0">
                <a:solidFill>
                  <a:schemeClr val="accent1"/>
                </a:solidFill>
                <a:latin typeface="+mn-lt"/>
              </a:rPr>
              <a:t>?</a:t>
            </a:r>
          </a:p>
        </p:txBody>
      </p:sp>
      <p:sp>
        <p:nvSpPr>
          <p:cNvPr id="4" name="Espace réservé du texte 2">
            <a:extLst>
              <a:ext uri="{FF2B5EF4-FFF2-40B4-BE49-F238E27FC236}">
                <a16:creationId xmlns:a16="http://schemas.microsoft.com/office/drawing/2014/main" id="{781B992C-8676-4401-9969-C5287D45DF9D}"/>
              </a:ext>
            </a:extLst>
          </p:cNvPr>
          <p:cNvSpPr txBox="1">
            <a:spLocks/>
          </p:cNvSpPr>
          <p:nvPr/>
        </p:nvSpPr>
        <p:spPr>
          <a:xfrm>
            <a:off x="1524000" y="2501512"/>
            <a:ext cx="9144000" cy="24403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BE" dirty="0"/>
              <a:t>Au moins 8 mois (les données arrivent … avec le temps). Protection espérée pour 1 à 3 ans.</a:t>
            </a:r>
          </a:p>
          <a:p>
            <a:pPr algn="just"/>
            <a:endParaRPr lang="en-US" dirty="0"/>
          </a:p>
          <a:p>
            <a:pPr algn="just"/>
            <a:r>
              <a:rPr lang="en-US" dirty="0" err="1"/>
              <a:t>Probablement</a:t>
            </a:r>
            <a:r>
              <a:rPr lang="en-US" dirty="0"/>
              <a:t> plus </a:t>
            </a:r>
            <a:r>
              <a:rPr lang="en-US" dirty="0" err="1"/>
              <a:t>longtemps</a:t>
            </a:r>
            <a:r>
              <a:rPr lang="en-US" dirty="0"/>
              <a:t> avec deux doses par rapport à </a:t>
            </a:r>
            <a:r>
              <a:rPr lang="en-US" dirty="0" err="1"/>
              <a:t>une</a:t>
            </a:r>
            <a:r>
              <a:rPr lang="en-US" dirty="0"/>
              <a:t> dose (</a:t>
            </a:r>
            <a:r>
              <a:rPr lang="en-US" dirty="0" err="1"/>
              <a:t>basé</a:t>
            </a:r>
            <a:r>
              <a:rPr lang="en-US" dirty="0"/>
              <a:t> sur </a:t>
            </a:r>
            <a:r>
              <a:rPr lang="en-US" dirty="0" err="1"/>
              <a:t>l’experience</a:t>
            </a:r>
            <a:r>
              <a:rPr lang="en-US" dirty="0"/>
              <a:t> de beaucoup </a:t>
            </a:r>
            <a:r>
              <a:rPr lang="en-US" dirty="0" err="1"/>
              <a:t>d’autres</a:t>
            </a:r>
            <a:r>
              <a:rPr lang="en-US" dirty="0"/>
              <a:t> </a:t>
            </a:r>
            <a:r>
              <a:rPr lang="en-US" dirty="0" err="1"/>
              <a:t>vaccins</a:t>
            </a:r>
            <a:r>
              <a:rPr lang="en-US" dirty="0"/>
              <a:t>). </a:t>
            </a:r>
          </a:p>
        </p:txBody>
      </p:sp>
      <p:pic>
        <p:nvPicPr>
          <p:cNvPr id="6" name="Image 5">
            <a:extLst>
              <a:ext uri="{FF2B5EF4-FFF2-40B4-BE49-F238E27FC236}">
                <a16:creationId xmlns:a16="http://schemas.microsoft.com/office/drawing/2014/main" id="{F96D4AEE-48A5-464E-91B2-5BF1A2AB6408}"/>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26929977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5951" y="71903"/>
            <a:ext cx="12186049" cy="6854653"/>
          </a:xfrm>
          <a:prstGeom prst="rect">
            <a:avLst/>
          </a:prstGeom>
        </p:spPr>
      </p:pic>
      <p:sp>
        <p:nvSpPr>
          <p:cNvPr id="3" name="Titre 1">
            <a:extLst>
              <a:ext uri="{FF2B5EF4-FFF2-40B4-BE49-F238E27FC236}">
                <a16:creationId xmlns:a16="http://schemas.microsoft.com/office/drawing/2014/main" id="{A1AD24B8-DF29-4634-8A1F-1E20F003D035}"/>
              </a:ext>
            </a:extLst>
          </p:cNvPr>
          <p:cNvSpPr txBox="1">
            <a:spLocks/>
          </p:cNvSpPr>
          <p:nvPr/>
        </p:nvSpPr>
        <p:spPr>
          <a:xfrm>
            <a:off x="663879" y="474397"/>
            <a:ext cx="10734805" cy="7890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err="1">
                <a:solidFill>
                  <a:schemeClr val="accent1"/>
                </a:solidFill>
                <a:latin typeface="+mn-lt"/>
              </a:rPr>
              <a:t>Combien</a:t>
            </a:r>
            <a:r>
              <a:rPr lang="en-US" sz="3600" b="1" dirty="0">
                <a:solidFill>
                  <a:schemeClr val="accent1"/>
                </a:solidFill>
                <a:latin typeface="+mn-lt"/>
              </a:rPr>
              <a:t> de temps </a:t>
            </a:r>
            <a:r>
              <a:rPr lang="en-US" sz="3600" b="1" dirty="0" err="1">
                <a:solidFill>
                  <a:schemeClr val="accent1"/>
                </a:solidFill>
                <a:latin typeface="+mn-lt"/>
              </a:rPr>
              <a:t>dure</a:t>
            </a:r>
            <a:r>
              <a:rPr lang="en-US" sz="3600" b="1" dirty="0">
                <a:solidFill>
                  <a:schemeClr val="accent1"/>
                </a:solidFill>
                <a:latin typeface="+mn-lt"/>
              </a:rPr>
              <a:t> la protection </a:t>
            </a:r>
            <a:r>
              <a:rPr lang="en-US" sz="3600" b="1" dirty="0" err="1">
                <a:solidFill>
                  <a:schemeClr val="accent1"/>
                </a:solidFill>
                <a:latin typeface="+mn-lt"/>
              </a:rPr>
              <a:t>vaccinale</a:t>
            </a:r>
            <a:r>
              <a:rPr lang="en-US" sz="3600" b="1" dirty="0">
                <a:solidFill>
                  <a:schemeClr val="accent1"/>
                </a:solidFill>
                <a:latin typeface="+mn-lt"/>
              </a:rPr>
              <a:t>?</a:t>
            </a:r>
          </a:p>
        </p:txBody>
      </p:sp>
      <p:sp>
        <p:nvSpPr>
          <p:cNvPr id="4" name="Espace réservé du texte 2">
            <a:extLst>
              <a:ext uri="{FF2B5EF4-FFF2-40B4-BE49-F238E27FC236}">
                <a16:creationId xmlns:a16="http://schemas.microsoft.com/office/drawing/2014/main" id="{781B992C-8676-4401-9969-C5287D45DF9D}"/>
              </a:ext>
            </a:extLst>
          </p:cNvPr>
          <p:cNvSpPr txBox="1">
            <a:spLocks/>
          </p:cNvSpPr>
          <p:nvPr/>
        </p:nvSpPr>
        <p:spPr>
          <a:xfrm>
            <a:off x="663879" y="1665962"/>
            <a:ext cx="10734805" cy="327590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anose="020B0604020202020204" pitchFamily="34" charset="0"/>
              <a:buChar char="•"/>
            </a:pPr>
            <a:r>
              <a:rPr lang="fr-FR" dirty="0"/>
              <a:t>Les vaccins stimulent une réaction immunitaire et inflammatoire donc si prédisposition aux maladies AI: risque théoriquement plus élevé? Mais jamais observé avec un vaccin...</a:t>
            </a:r>
          </a:p>
          <a:p>
            <a:pPr marL="342900" indent="-342900" algn="just">
              <a:buFont typeface="Arial" panose="020B0604020202020204" pitchFamily="34" charset="0"/>
              <a:buChar char="•"/>
            </a:pPr>
            <a:r>
              <a:rPr lang="fr-BE" dirty="0"/>
              <a:t>Dans l’essai clinique de phase 2/3 de Pfizer/</a:t>
            </a:r>
            <a:r>
              <a:rPr lang="fr-BE" dirty="0" err="1"/>
              <a:t>BioNTech</a:t>
            </a:r>
            <a:r>
              <a:rPr lang="fr-BE" dirty="0"/>
              <a:t>, un antécédent de maladie dysimmunitaire n’était pas un critère d’exclusion, à la condition qu’elle ne fût pas instable. Avec un suivi médian de 2 mois après la 2</a:t>
            </a:r>
            <a:r>
              <a:rPr lang="fr-BE" baseline="30000" dirty="0"/>
              <a:t>e</a:t>
            </a:r>
            <a:r>
              <a:rPr lang="fr-BE" dirty="0"/>
              <a:t> dose vaccinale, il n’y a pas eu de signal de poussées de maladie dysimmunitaire,</a:t>
            </a:r>
          </a:p>
          <a:p>
            <a:pPr marL="342900" indent="-342900" algn="just">
              <a:buFont typeface="Arial" panose="020B0604020202020204" pitchFamily="34" charset="0"/>
              <a:buChar char="•"/>
            </a:pPr>
            <a:r>
              <a:rPr lang="fr-BE" dirty="0"/>
              <a:t>Si on souffre d’une maladie </a:t>
            </a:r>
            <a:r>
              <a:rPr lang="fr-BE" dirty="0" err="1"/>
              <a:t>autoimmune</a:t>
            </a:r>
            <a:r>
              <a:rPr lang="fr-BE" dirty="0"/>
              <a:t> ou inflammatoire, ce n’est pas une CI à la vaccination </a:t>
            </a:r>
            <a:r>
              <a:rPr lang="fr-BE" dirty="0" err="1"/>
              <a:t>Covid</a:t>
            </a:r>
            <a:r>
              <a:rPr lang="fr-BE" dirty="0"/>
              <a:t>, sauf si elle n’est pas stabilisée,</a:t>
            </a:r>
            <a:endParaRPr lang="fr-FR" dirty="0"/>
          </a:p>
        </p:txBody>
      </p:sp>
      <p:pic>
        <p:nvPicPr>
          <p:cNvPr id="6" name="Image 5">
            <a:extLst>
              <a:ext uri="{FF2B5EF4-FFF2-40B4-BE49-F238E27FC236}">
                <a16:creationId xmlns:a16="http://schemas.microsoft.com/office/drawing/2014/main" id="{F96D4AEE-48A5-464E-91B2-5BF1A2AB6408}"/>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89000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Titre 1">
            <a:extLst>
              <a:ext uri="{FF2B5EF4-FFF2-40B4-BE49-F238E27FC236}">
                <a16:creationId xmlns:a16="http://schemas.microsoft.com/office/drawing/2014/main" id="{442CD07F-6539-425D-8F0C-859443458D6B}"/>
              </a:ext>
            </a:extLst>
          </p:cNvPr>
          <p:cNvSpPr txBox="1">
            <a:spLocks/>
          </p:cNvSpPr>
          <p:nvPr/>
        </p:nvSpPr>
        <p:spPr>
          <a:xfrm>
            <a:off x="2729592" y="255400"/>
            <a:ext cx="6466726" cy="711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altLang="fr-FR" sz="3600" b="1" dirty="0">
                <a:solidFill>
                  <a:schemeClr val="accent1"/>
                </a:solidFill>
              </a:rPr>
              <a:t>La surmortalité en Belgique</a:t>
            </a:r>
          </a:p>
        </p:txBody>
      </p:sp>
      <p:pic>
        <p:nvPicPr>
          <p:cNvPr id="4" name="Image 5">
            <a:extLst>
              <a:ext uri="{FF2B5EF4-FFF2-40B4-BE49-F238E27FC236}">
                <a16:creationId xmlns:a16="http://schemas.microsoft.com/office/drawing/2014/main" id="{C0C90184-51DA-4255-BF0B-15A5E0C8666E}"/>
              </a:ext>
            </a:extLst>
          </p:cNvPr>
          <p:cNvPicPr>
            <a:picLocks noChangeAspect="1"/>
          </p:cNvPicPr>
          <p:nvPr/>
        </p:nvPicPr>
        <p:blipFill>
          <a:blip r:embed="rId3" cstate="print"/>
          <a:srcRect/>
          <a:stretch>
            <a:fillRect/>
          </a:stretch>
        </p:blipFill>
        <p:spPr bwMode="auto">
          <a:xfrm>
            <a:off x="494270" y="1220789"/>
            <a:ext cx="10937370" cy="3471226"/>
          </a:xfrm>
          <a:prstGeom prst="rect">
            <a:avLst/>
          </a:prstGeom>
          <a:noFill/>
          <a:ln w="9525">
            <a:noFill/>
            <a:miter lim="800000"/>
            <a:headEnd/>
            <a:tailEnd/>
          </a:ln>
        </p:spPr>
      </p:pic>
      <p:sp>
        <p:nvSpPr>
          <p:cNvPr id="6" name="ZoneTexte 4">
            <a:extLst>
              <a:ext uri="{FF2B5EF4-FFF2-40B4-BE49-F238E27FC236}">
                <a16:creationId xmlns:a16="http://schemas.microsoft.com/office/drawing/2014/main" id="{BB8673D9-C4B6-45EA-B46E-B58EA3B93067}"/>
              </a:ext>
            </a:extLst>
          </p:cNvPr>
          <p:cNvSpPr txBox="1">
            <a:spLocks noChangeArrowheads="1"/>
          </p:cNvSpPr>
          <p:nvPr/>
        </p:nvSpPr>
        <p:spPr bwMode="auto">
          <a:xfrm>
            <a:off x="7329551" y="4856205"/>
            <a:ext cx="3322638" cy="307777"/>
          </a:xfrm>
          <a:prstGeom prst="rect">
            <a:avLst/>
          </a:prstGeom>
          <a:noFill/>
          <a:ln w="9525">
            <a:noFill/>
            <a:miter lim="800000"/>
            <a:headEnd/>
            <a:tailEnd/>
          </a:ln>
        </p:spPr>
        <p:txBody>
          <a:bodyPr>
            <a:spAutoFit/>
          </a:bodyPr>
          <a:lstStyle/>
          <a:p>
            <a:r>
              <a:rPr lang="fr-BE" altLang="fr-FR" sz="1400" i="1" dirty="0"/>
              <a:t>Source </a:t>
            </a:r>
            <a:r>
              <a:rPr lang="fr-BE" altLang="fr-FR" sz="1400" i="1" dirty="0" err="1"/>
              <a:t>Statbel</a:t>
            </a:r>
            <a:r>
              <a:rPr lang="fr-BE" altLang="fr-FR" sz="1400" i="1" dirty="0"/>
              <a:t> 2 janvier 2021</a:t>
            </a:r>
          </a:p>
        </p:txBody>
      </p:sp>
      <p:pic>
        <p:nvPicPr>
          <p:cNvPr id="7" name="Image 6">
            <a:extLst>
              <a:ext uri="{FF2B5EF4-FFF2-40B4-BE49-F238E27FC236}">
                <a16:creationId xmlns:a16="http://schemas.microsoft.com/office/drawing/2014/main" id="{EC93BBFC-B4D5-4B78-AA8F-5136B2EBA830}"/>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9586366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Titre 1">
            <a:extLst>
              <a:ext uri="{FF2B5EF4-FFF2-40B4-BE49-F238E27FC236}">
                <a16:creationId xmlns:a16="http://schemas.microsoft.com/office/drawing/2014/main" id="{3042EAD0-CEFF-45BC-8231-352A4212A1B6}"/>
              </a:ext>
            </a:extLst>
          </p:cNvPr>
          <p:cNvSpPr txBox="1">
            <a:spLocks/>
          </p:cNvSpPr>
          <p:nvPr/>
        </p:nvSpPr>
        <p:spPr>
          <a:xfrm>
            <a:off x="838200" y="741405"/>
            <a:ext cx="10515600" cy="1300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chemeClr val="accent1"/>
                </a:solidFill>
                <a:latin typeface="+mn-lt"/>
              </a:rPr>
              <a:t>Le vaccin sera-t-il adapté en fonction </a:t>
            </a:r>
          </a:p>
          <a:p>
            <a:r>
              <a:rPr lang="fr-FR" sz="3600" b="1" dirty="0">
                <a:solidFill>
                  <a:schemeClr val="accent1"/>
                </a:solidFill>
                <a:latin typeface="+mn-lt"/>
              </a:rPr>
              <a:t>des variantes du virus?</a:t>
            </a:r>
          </a:p>
        </p:txBody>
      </p:sp>
      <p:sp>
        <p:nvSpPr>
          <p:cNvPr id="4" name="Espace réservé du texte 2">
            <a:extLst>
              <a:ext uri="{FF2B5EF4-FFF2-40B4-BE49-F238E27FC236}">
                <a16:creationId xmlns:a16="http://schemas.microsoft.com/office/drawing/2014/main" id="{C6BE5735-A029-4750-A353-4C95140F9800}"/>
              </a:ext>
            </a:extLst>
          </p:cNvPr>
          <p:cNvSpPr txBox="1">
            <a:spLocks/>
          </p:cNvSpPr>
          <p:nvPr/>
        </p:nvSpPr>
        <p:spPr>
          <a:xfrm>
            <a:off x="1642419" y="2514685"/>
            <a:ext cx="8907162" cy="20297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FR" dirty="0"/>
              <a:t>Facilement, c’est un des grands avantages des vaccins à ARNm ou à vecteur viral!</a:t>
            </a:r>
          </a:p>
          <a:p>
            <a:pPr algn="just"/>
            <a:endParaRPr lang="fr-FR" dirty="0"/>
          </a:p>
          <a:p>
            <a:pPr algn="just"/>
            <a:r>
              <a:rPr lang="fr-FR" dirty="0"/>
              <a:t>Si on a la carte d’ID génétique du nouveau variant, on peut changer l’ « instruction» (</a:t>
            </a:r>
            <a:r>
              <a:rPr lang="fr-FR" dirty="0" err="1"/>
              <a:t>c-a-d</a:t>
            </a:r>
            <a:r>
              <a:rPr lang="fr-FR" dirty="0"/>
              <a:t> le </a:t>
            </a:r>
            <a:r>
              <a:rPr lang="fr-FR" dirty="0" err="1"/>
              <a:t>mRNA</a:t>
            </a:r>
            <a:r>
              <a:rPr lang="fr-FR" dirty="0"/>
              <a:t>) facilement.</a:t>
            </a:r>
          </a:p>
        </p:txBody>
      </p:sp>
      <p:pic>
        <p:nvPicPr>
          <p:cNvPr id="6" name="Image 5">
            <a:extLst>
              <a:ext uri="{FF2B5EF4-FFF2-40B4-BE49-F238E27FC236}">
                <a16:creationId xmlns:a16="http://schemas.microsoft.com/office/drawing/2014/main" id="{0CED0C19-8C95-4E2C-A986-55A8605329AA}"/>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34258310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3347"/>
            <a:ext cx="12186049" cy="6854653"/>
          </a:xfrm>
          <a:prstGeom prst="rect">
            <a:avLst/>
          </a:prstGeom>
        </p:spPr>
      </p:pic>
      <p:sp>
        <p:nvSpPr>
          <p:cNvPr id="3" name="Espace réservé du texte 1">
            <a:extLst>
              <a:ext uri="{FF2B5EF4-FFF2-40B4-BE49-F238E27FC236}">
                <a16:creationId xmlns:a16="http://schemas.microsoft.com/office/drawing/2014/main" id="{1B2E10E7-DCDE-4690-9542-6EB07FA72495}"/>
              </a:ext>
            </a:extLst>
          </p:cNvPr>
          <p:cNvSpPr txBox="1">
            <a:spLocks/>
          </p:cNvSpPr>
          <p:nvPr/>
        </p:nvSpPr>
        <p:spPr>
          <a:xfrm>
            <a:off x="1916520" y="285924"/>
            <a:ext cx="8358960" cy="777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ltLang="fr-FR" sz="3600" b="1" dirty="0">
                <a:solidFill>
                  <a:schemeClr val="accent1"/>
                </a:solidFill>
              </a:rPr>
              <a:t>Protection du vaccin en cas de mutations?</a:t>
            </a:r>
          </a:p>
        </p:txBody>
      </p:sp>
      <p:pic>
        <p:nvPicPr>
          <p:cNvPr id="4" name="Image 3">
            <a:extLst>
              <a:ext uri="{FF2B5EF4-FFF2-40B4-BE49-F238E27FC236}">
                <a16:creationId xmlns:a16="http://schemas.microsoft.com/office/drawing/2014/main" id="{46235233-5B70-4615-88A0-EC9B20909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30" t="28580" r="36612" b="9682"/>
          <a:stretch>
            <a:fillRect/>
          </a:stretch>
        </p:blipFill>
        <p:spPr bwMode="auto">
          <a:xfrm>
            <a:off x="1495169" y="1515199"/>
            <a:ext cx="3994363" cy="323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a:extLst>
              <a:ext uri="{FF2B5EF4-FFF2-40B4-BE49-F238E27FC236}">
                <a16:creationId xmlns:a16="http://schemas.microsoft.com/office/drawing/2014/main" id="{09ACDEA9-0A92-4975-A967-BB6DCD749640}"/>
              </a:ext>
            </a:extLst>
          </p:cNvPr>
          <p:cNvSpPr txBox="1">
            <a:spLocks/>
          </p:cNvSpPr>
          <p:nvPr/>
        </p:nvSpPr>
        <p:spPr>
          <a:xfrm>
            <a:off x="6702470" y="1564115"/>
            <a:ext cx="3994363" cy="28796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altLang="fr-FR" sz="2400" dirty="0"/>
              <a:t>Il n'y a actuellement aucune preuve que le vaccin Pfizer ne serait pas efficace contre des variantes connues. Les derniers tests </a:t>
            </a:r>
            <a:r>
              <a:rPr lang="fr-FR" altLang="fr-FR" sz="2400" i="1" dirty="0"/>
              <a:t>in vitro </a:t>
            </a:r>
            <a:r>
              <a:rPr lang="fr-FR" altLang="fr-FR" sz="2400" dirty="0"/>
              <a:t>plaident pour une efficacité conservée du vaccin Pfizer.</a:t>
            </a:r>
            <a:r>
              <a:rPr lang="fr-FR" altLang="fr-FR" sz="2400" i="1" dirty="0"/>
              <a:t>  </a:t>
            </a:r>
          </a:p>
          <a:p>
            <a:pPr algn="just"/>
            <a:endParaRPr lang="fr-FR" altLang="fr-FR" sz="1800" dirty="0"/>
          </a:p>
        </p:txBody>
      </p:sp>
      <p:pic>
        <p:nvPicPr>
          <p:cNvPr id="7" name="Image 6">
            <a:extLst>
              <a:ext uri="{FF2B5EF4-FFF2-40B4-BE49-F238E27FC236}">
                <a16:creationId xmlns:a16="http://schemas.microsoft.com/office/drawing/2014/main" id="{86E6E367-BA79-48CD-B91F-F078C9FCBBC8}"/>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150646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3" name="Titre 1">
            <a:extLst>
              <a:ext uri="{FF2B5EF4-FFF2-40B4-BE49-F238E27FC236}">
                <a16:creationId xmlns:a16="http://schemas.microsoft.com/office/drawing/2014/main" id="{39E178BF-28DD-49FF-9311-AD17B2669D6D}"/>
              </a:ext>
            </a:extLst>
          </p:cNvPr>
          <p:cNvSpPr txBox="1">
            <a:spLocks/>
          </p:cNvSpPr>
          <p:nvPr/>
        </p:nvSpPr>
        <p:spPr>
          <a:xfrm>
            <a:off x="1524000" y="152400"/>
            <a:ext cx="9144000" cy="914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3600" b="1" dirty="0">
                <a:solidFill>
                  <a:schemeClr val="accent1"/>
                </a:solidFill>
                <a:latin typeface="+mn-lt"/>
              </a:rPr>
              <a:t>Les vaccins en question : ce qui nous rassure</a:t>
            </a:r>
          </a:p>
        </p:txBody>
      </p:sp>
      <p:sp>
        <p:nvSpPr>
          <p:cNvPr id="4" name="Espace réservé du contenu 2">
            <a:extLst>
              <a:ext uri="{FF2B5EF4-FFF2-40B4-BE49-F238E27FC236}">
                <a16:creationId xmlns:a16="http://schemas.microsoft.com/office/drawing/2014/main" id="{C4CFA7FD-CD74-417B-8810-829FADC1F87C}"/>
              </a:ext>
            </a:extLst>
          </p:cNvPr>
          <p:cNvSpPr txBox="1">
            <a:spLocks/>
          </p:cNvSpPr>
          <p:nvPr/>
        </p:nvSpPr>
        <p:spPr>
          <a:xfrm>
            <a:off x="950976" y="1371600"/>
            <a:ext cx="10290048" cy="4001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anose="020B0604020202020204" pitchFamily="34" charset="0"/>
              <a:buChar char="•"/>
            </a:pPr>
            <a:r>
              <a:rPr lang="fr-BE" sz="2000" dirty="0"/>
              <a:t>95% des effets secondaires surviennent dans les 6 semaines et surtout les 5 premiers jours =&gt; on a largement ce recul.</a:t>
            </a:r>
          </a:p>
          <a:p>
            <a:pPr marL="342900" indent="-342900" algn="just">
              <a:buFont typeface="Arial" panose="020B0604020202020204" pitchFamily="34" charset="0"/>
              <a:buChar char="•"/>
            </a:pPr>
            <a:r>
              <a:rPr lang="fr-BE" sz="2000" dirty="0"/>
              <a:t>Comme pour tous les vaccins, et probablement plus particulièrement pour les vaccins avec PEG/</a:t>
            </a:r>
            <a:r>
              <a:rPr lang="fr-BE" sz="2000" dirty="0" err="1"/>
              <a:t>polysorbate</a:t>
            </a:r>
            <a:r>
              <a:rPr lang="fr-BE" sz="2000" dirty="0"/>
              <a:t>, il faut surveiller  les patients 15 à 30 min.</a:t>
            </a:r>
          </a:p>
          <a:p>
            <a:pPr marL="342900" indent="-342900" algn="just">
              <a:buFont typeface="Arial" panose="020B0604020202020204" pitchFamily="34" charset="0"/>
              <a:buChar char="•"/>
            </a:pPr>
            <a:r>
              <a:rPr lang="fr-BE" sz="2000" dirty="0"/>
              <a:t>Testé sur des </a:t>
            </a:r>
            <a:r>
              <a:rPr lang="fr-BE" sz="2000" i="1" dirty="0"/>
              <a:t>dizaines</a:t>
            </a:r>
            <a:r>
              <a:rPr lang="fr-BE" sz="2000" dirty="0"/>
              <a:t> de milliers de personnes (phase III normalement sur des milliers de personnes) et maintenant administrés à plus de 10 millions de personnes dans le monde.</a:t>
            </a:r>
          </a:p>
          <a:p>
            <a:pPr marL="342900" indent="-342900" algn="just">
              <a:buFont typeface="Arial" panose="020B0604020202020204" pitchFamily="34" charset="0"/>
              <a:buChar char="•"/>
            </a:pPr>
            <a:r>
              <a:rPr lang="fr-BE" sz="2000" dirty="0"/>
              <a:t>Il y a une transparence accrue  (partage des protocoles d’étude, des résultats intermédiaires, etc.) et le contrôle scientifique est immense.</a:t>
            </a:r>
          </a:p>
          <a:p>
            <a:pPr marL="342900" indent="-342900" algn="just">
              <a:buFont typeface="Arial" panose="020B0604020202020204" pitchFamily="34" charset="0"/>
              <a:buChar char="•"/>
            </a:pPr>
            <a:r>
              <a:rPr lang="fr-BE" sz="2000" dirty="0"/>
              <a:t>L’ARN messager est une (semi-)nouvelle technique dans les vaccins mais est connue depuis &gt;20 ans et appliquée chez l’homme avec succès depuis longtemps, par ex en immunothérapie pour certains cancers. </a:t>
            </a:r>
            <a:endParaRPr lang="en-US" sz="2000" dirty="0"/>
          </a:p>
        </p:txBody>
      </p:sp>
      <p:pic>
        <p:nvPicPr>
          <p:cNvPr id="6" name="Image 5">
            <a:extLst>
              <a:ext uri="{FF2B5EF4-FFF2-40B4-BE49-F238E27FC236}">
                <a16:creationId xmlns:a16="http://schemas.microsoft.com/office/drawing/2014/main" id="{7D6AFC44-2B19-49A9-9028-ACBD21F5D1B8}"/>
              </a:ext>
            </a:extLst>
          </p:cNvPr>
          <p:cNvPicPr>
            <a:picLocks noChangeAspect="1"/>
          </p:cNvPicPr>
          <p:nvPr/>
        </p:nvPicPr>
        <p:blipFill>
          <a:blip r:embed="rId3"/>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509806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0" y="165865"/>
            <a:ext cx="12186049" cy="6688788"/>
          </a:xfrm>
          <a:prstGeom prst="rect">
            <a:avLst/>
          </a:prstGeom>
        </p:spPr>
      </p:pic>
      <p:sp>
        <p:nvSpPr>
          <p:cNvPr id="3" name="Titre 1">
            <a:extLst>
              <a:ext uri="{FF2B5EF4-FFF2-40B4-BE49-F238E27FC236}">
                <a16:creationId xmlns:a16="http://schemas.microsoft.com/office/drawing/2014/main" id="{39E178BF-28DD-49FF-9311-AD17B2669D6D}"/>
              </a:ext>
            </a:extLst>
          </p:cNvPr>
          <p:cNvSpPr txBox="1">
            <a:spLocks/>
          </p:cNvSpPr>
          <p:nvPr/>
        </p:nvSpPr>
        <p:spPr>
          <a:xfrm>
            <a:off x="1524000" y="152400"/>
            <a:ext cx="9144000" cy="914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BE" sz="3600" b="1" dirty="0">
              <a:solidFill>
                <a:schemeClr val="accent1"/>
              </a:solidFill>
              <a:latin typeface="+mn-lt"/>
            </a:endParaRPr>
          </a:p>
        </p:txBody>
      </p:sp>
      <p:sp>
        <p:nvSpPr>
          <p:cNvPr id="4" name="Espace réservé du contenu 2">
            <a:extLst>
              <a:ext uri="{FF2B5EF4-FFF2-40B4-BE49-F238E27FC236}">
                <a16:creationId xmlns:a16="http://schemas.microsoft.com/office/drawing/2014/main" id="{C4CFA7FD-CD74-417B-8810-829FADC1F87C}"/>
              </a:ext>
            </a:extLst>
          </p:cNvPr>
          <p:cNvSpPr txBox="1">
            <a:spLocks/>
          </p:cNvSpPr>
          <p:nvPr/>
        </p:nvSpPr>
        <p:spPr>
          <a:xfrm>
            <a:off x="951979" y="0"/>
            <a:ext cx="10095978" cy="57213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fr-BE" sz="2000" dirty="0"/>
          </a:p>
          <a:p>
            <a:r>
              <a:rPr lang="fr-BE" sz="3600" b="1" dirty="0">
                <a:solidFill>
                  <a:schemeClr val="accent1"/>
                </a:solidFill>
              </a:rPr>
              <a:t>Ressources ou outils</a:t>
            </a:r>
          </a:p>
          <a:p>
            <a:pPr marL="342900" indent="-342900" algn="just">
              <a:buFont typeface="Arial" panose="020B0604020202020204" pitchFamily="34" charset="0"/>
              <a:buChar char="•"/>
            </a:pPr>
            <a:r>
              <a:rPr lang="fr-BE" sz="2800" b="1" dirty="0"/>
              <a:t>FAQ</a:t>
            </a:r>
          </a:p>
          <a:p>
            <a:pPr algn="just"/>
            <a:r>
              <a:rPr lang="fr-BE" sz="2000" b="1" dirty="0">
                <a:hlinkClick r:id="rId3"/>
              </a:rPr>
              <a:t>https://covid.aviq.be/fr/faq-vaccination</a:t>
            </a:r>
            <a:endParaRPr lang="fr-BE" sz="2000" b="1" dirty="0"/>
          </a:p>
          <a:p>
            <a:pPr marL="342900" indent="-342900" algn="just">
              <a:buFont typeface="Arial" panose="020B0604020202020204" pitchFamily="34" charset="0"/>
              <a:buChar char="•"/>
            </a:pPr>
            <a:r>
              <a:rPr lang="fr-BE" sz="2800" b="1" dirty="0"/>
              <a:t>Webinaires</a:t>
            </a:r>
          </a:p>
          <a:p>
            <a:pPr algn="just"/>
            <a:r>
              <a:rPr lang="fr-BE" sz="2000" b="1" dirty="0">
                <a:hlinkClick r:id="rId4"/>
              </a:rPr>
              <a:t>https://covid.aviq.be/fr/vaccination-covid-19-informations-destination-des-professionnels#Webinaires</a:t>
            </a:r>
            <a:endParaRPr lang="fr-BE" sz="2000" b="1" dirty="0"/>
          </a:p>
          <a:p>
            <a:pPr marL="342900" indent="-342900" algn="just">
              <a:buFont typeface="Arial" panose="020B0604020202020204" pitchFamily="34" charset="0"/>
              <a:buChar char="•"/>
            </a:pPr>
            <a:r>
              <a:rPr lang="fr-BE" sz="2800" b="1" dirty="0"/>
              <a:t>Flyers</a:t>
            </a:r>
          </a:p>
          <a:p>
            <a:pPr algn="just"/>
            <a:r>
              <a:rPr lang="fr-BE" sz="2000" b="1" dirty="0">
                <a:hlinkClick r:id="rId5"/>
              </a:rPr>
              <a:t>https://covid.aviq.be/fr/vaccination-covid-19-informations-destination-des-professionnels#Ressources</a:t>
            </a:r>
            <a:endParaRPr lang="fr-BE" sz="2000" b="1" dirty="0"/>
          </a:p>
          <a:p>
            <a:pPr marL="342900" indent="-342900" algn="just">
              <a:buFont typeface="Arial" panose="020B0604020202020204" pitchFamily="34" charset="0"/>
              <a:buChar char="•"/>
            </a:pPr>
            <a:r>
              <a:rPr lang="fr-BE" sz="2800" b="1" dirty="0"/>
              <a:t>Vidéos pédagogiques</a:t>
            </a:r>
          </a:p>
          <a:p>
            <a:pPr algn="just"/>
            <a:r>
              <a:rPr lang="fr-BE" sz="2000" b="1" dirty="0">
                <a:hlinkClick r:id="rId6"/>
              </a:rPr>
              <a:t>https://covid.aviq.be/fr/vaccination-covid-19-informations-destination-des-professionnels#Videospedagogiques</a:t>
            </a:r>
            <a:endParaRPr lang="fr-BE" sz="2000" b="1" dirty="0"/>
          </a:p>
          <a:p>
            <a:pPr marL="342900" indent="-342900" algn="just">
              <a:buFont typeface="Arial" panose="020B0604020202020204" pitchFamily="34" charset="0"/>
              <a:buChar char="•"/>
            </a:pPr>
            <a:endParaRPr lang="fr-BE" dirty="0"/>
          </a:p>
          <a:p>
            <a:pPr algn="just"/>
            <a:endParaRPr lang="en-US" sz="2000" dirty="0"/>
          </a:p>
        </p:txBody>
      </p:sp>
      <p:pic>
        <p:nvPicPr>
          <p:cNvPr id="6" name="Image 5">
            <a:extLst>
              <a:ext uri="{FF2B5EF4-FFF2-40B4-BE49-F238E27FC236}">
                <a16:creationId xmlns:a16="http://schemas.microsoft.com/office/drawing/2014/main" id="{7D6AFC44-2B19-49A9-9028-ACBD21F5D1B8}"/>
              </a:ext>
            </a:extLst>
          </p:cNvPr>
          <p:cNvPicPr>
            <a:picLocks noChangeAspect="1"/>
          </p:cNvPicPr>
          <p:nvPr/>
        </p:nvPicPr>
        <p:blipFill>
          <a:blip r:embed="rId7"/>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37370445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pic>
        <p:nvPicPr>
          <p:cNvPr id="3" name="Image 5">
            <a:extLst>
              <a:ext uri="{FF2B5EF4-FFF2-40B4-BE49-F238E27FC236}">
                <a16:creationId xmlns:a16="http://schemas.microsoft.com/office/drawing/2014/main" id="{A8321938-8877-43BE-8801-71A4CA153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51" t="13460" r="52362" b="79539"/>
          <a:stretch>
            <a:fillRect/>
          </a:stretch>
        </p:blipFill>
        <p:spPr bwMode="auto">
          <a:xfrm>
            <a:off x="4079875" y="306389"/>
            <a:ext cx="406400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ous-titre 1">
            <a:extLst>
              <a:ext uri="{FF2B5EF4-FFF2-40B4-BE49-F238E27FC236}">
                <a16:creationId xmlns:a16="http://schemas.microsoft.com/office/drawing/2014/main" id="{2C94491A-84B2-4544-A448-D75AA37F9406}"/>
              </a:ext>
            </a:extLst>
          </p:cNvPr>
          <p:cNvSpPr>
            <a:spLocks noGrp="1"/>
          </p:cNvSpPr>
          <p:nvPr>
            <p:ph type="subTitle" idx="1"/>
          </p:nvPr>
        </p:nvSpPr>
        <p:spPr>
          <a:xfrm>
            <a:off x="1615440" y="1768160"/>
            <a:ext cx="8229600" cy="3144064"/>
          </a:xfrm>
        </p:spPr>
        <p:txBody>
          <a:bodyPr>
            <a:normAutofit fontScale="92500" lnSpcReduction="10000"/>
          </a:bodyPr>
          <a:lstStyle/>
          <a:p>
            <a:pPr marL="285750" indent="-285750" algn="just">
              <a:lnSpc>
                <a:spcPct val="120000"/>
              </a:lnSpc>
              <a:buFont typeface="Arial" panose="020B0604020202020204" pitchFamily="34" charset="0"/>
              <a:buChar char="•"/>
              <a:defRPr/>
            </a:pPr>
            <a:endParaRPr lang="fr-BE" sz="1800" b="0" dirty="0">
              <a:solidFill>
                <a:schemeClr val="tx1"/>
              </a:solidFill>
            </a:endParaRPr>
          </a:p>
          <a:p>
            <a:pPr algn="ctr">
              <a:lnSpc>
                <a:spcPct val="120000"/>
              </a:lnSpc>
              <a:defRPr/>
            </a:pPr>
            <a:r>
              <a:rPr lang="fr-BE" sz="3200" b="0" i="1" dirty="0">
                <a:solidFill>
                  <a:schemeClr val="tx1"/>
                </a:solidFill>
              </a:rPr>
              <a:t>« Le recours à la vaccination volontaire est absolument justifié si, dans le même temps, une information adéquate permet aux citoyens de saisir l’impact de leur décision (se faire vacciner ou pas) pour la collectivité »</a:t>
            </a:r>
          </a:p>
          <a:p>
            <a:pPr lvl="1">
              <a:defRPr/>
            </a:pPr>
            <a:endParaRPr lang="fr-BE" sz="1800" dirty="0">
              <a:solidFill>
                <a:schemeClr val="tx1"/>
              </a:solidFill>
            </a:endParaRPr>
          </a:p>
          <a:p>
            <a:pPr marL="285750" indent="-285750">
              <a:buFont typeface="Wingdings" panose="05000000000000000000" pitchFamily="2" charset="2"/>
              <a:buChar char="q"/>
              <a:defRPr/>
            </a:pPr>
            <a:endParaRPr lang="fr-BE" sz="1800" dirty="0">
              <a:solidFill>
                <a:schemeClr val="tx1"/>
              </a:solidFill>
            </a:endParaRPr>
          </a:p>
          <a:p>
            <a:pPr marL="285750" indent="-285750">
              <a:buFont typeface="Wingdings" panose="05000000000000000000" pitchFamily="2" charset="2"/>
              <a:buChar char="q"/>
              <a:defRPr/>
            </a:pPr>
            <a:endParaRPr lang="fr-BE" sz="1800" dirty="0">
              <a:solidFill>
                <a:srgbClr val="FF0000"/>
              </a:solidFill>
            </a:endParaRPr>
          </a:p>
        </p:txBody>
      </p:sp>
      <p:pic>
        <p:nvPicPr>
          <p:cNvPr id="6" name="Image 5">
            <a:extLst>
              <a:ext uri="{FF2B5EF4-FFF2-40B4-BE49-F238E27FC236}">
                <a16:creationId xmlns:a16="http://schemas.microsoft.com/office/drawing/2014/main" id="{D4B973D4-4652-4F4C-AB8D-151637B8505C}"/>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132951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AE10CA-8148-AF45-9941-7B9E7B70A5EE}"/>
              </a:ext>
            </a:extLst>
          </p:cNvPr>
          <p:cNvPicPr>
            <a:picLocks noChangeAspect="1"/>
          </p:cNvPicPr>
          <p:nvPr/>
        </p:nvPicPr>
        <p:blipFill>
          <a:blip r:embed="rId2"/>
          <a:srcRect/>
          <a:stretch/>
        </p:blipFill>
        <p:spPr>
          <a:xfrm>
            <a:off x="2975" y="1673"/>
            <a:ext cx="12186049" cy="6854653"/>
          </a:xfrm>
          <a:prstGeom prst="rect">
            <a:avLst/>
          </a:prstGeom>
        </p:spPr>
      </p:pic>
      <p:sp>
        <p:nvSpPr>
          <p:cNvPr id="6" name="Titre 1">
            <a:extLst>
              <a:ext uri="{FF2B5EF4-FFF2-40B4-BE49-F238E27FC236}">
                <a16:creationId xmlns:a16="http://schemas.microsoft.com/office/drawing/2014/main" id="{700944BC-5C22-440A-BE60-F2DA84D24A98}"/>
              </a:ext>
            </a:extLst>
          </p:cNvPr>
          <p:cNvSpPr txBox="1">
            <a:spLocks/>
          </p:cNvSpPr>
          <p:nvPr/>
        </p:nvSpPr>
        <p:spPr>
          <a:xfrm>
            <a:off x="838200" y="334233"/>
            <a:ext cx="10515600" cy="8969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altLang="fr-FR" sz="3200" b="1" dirty="0">
                <a:solidFill>
                  <a:schemeClr val="accent1"/>
                </a:solidFill>
              </a:rPr>
              <a:t>Autres conséquences du COVID-19 et des mesures de confinement pour enrayer sa propagation</a:t>
            </a:r>
          </a:p>
        </p:txBody>
      </p:sp>
      <p:pic>
        <p:nvPicPr>
          <p:cNvPr id="7" name="Image 3">
            <a:extLst>
              <a:ext uri="{FF2B5EF4-FFF2-40B4-BE49-F238E27FC236}">
                <a16:creationId xmlns:a16="http://schemas.microsoft.com/office/drawing/2014/main" id="{AEB4D0B2-458B-41C0-B3DF-F017FDD2B1E3}"/>
              </a:ext>
            </a:extLst>
          </p:cNvPr>
          <p:cNvPicPr>
            <a:picLocks noChangeAspect="1"/>
          </p:cNvPicPr>
          <p:nvPr/>
        </p:nvPicPr>
        <p:blipFill>
          <a:blip r:embed="rId3" cstate="print"/>
          <a:srcRect/>
          <a:stretch>
            <a:fillRect/>
          </a:stretch>
        </p:blipFill>
        <p:spPr bwMode="auto">
          <a:xfrm>
            <a:off x="4191215" y="2110159"/>
            <a:ext cx="1559697" cy="1803892"/>
          </a:xfrm>
          <a:prstGeom prst="rect">
            <a:avLst/>
          </a:prstGeom>
          <a:noFill/>
          <a:ln w="9525">
            <a:noFill/>
            <a:miter lim="800000"/>
            <a:headEnd/>
            <a:tailEnd/>
          </a:ln>
        </p:spPr>
      </p:pic>
      <p:sp>
        <p:nvSpPr>
          <p:cNvPr id="8" name="Pensées 6">
            <a:extLst>
              <a:ext uri="{FF2B5EF4-FFF2-40B4-BE49-F238E27FC236}">
                <a16:creationId xmlns:a16="http://schemas.microsoft.com/office/drawing/2014/main" id="{8EB5E589-9A33-4CE6-8934-94592630FBE7}"/>
              </a:ext>
            </a:extLst>
          </p:cNvPr>
          <p:cNvSpPr/>
          <p:nvPr/>
        </p:nvSpPr>
        <p:spPr>
          <a:xfrm>
            <a:off x="1230207" y="1271227"/>
            <a:ext cx="2002116" cy="1168067"/>
          </a:xfrm>
          <a:prstGeom prst="cloudCallout">
            <a:avLst>
              <a:gd name="adj1" fmla="val 55029"/>
              <a:gd name="adj2" fmla="val 5772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solidFill>
                  <a:schemeClr val="tx1"/>
                </a:solidFill>
              </a:rPr>
              <a:t>Pertes de revenus, faillites</a:t>
            </a:r>
          </a:p>
        </p:txBody>
      </p:sp>
      <p:sp>
        <p:nvSpPr>
          <p:cNvPr id="9" name="Pensées 7">
            <a:extLst>
              <a:ext uri="{FF2B5EF4-FFF2-40B4-BE49-F238E27FC236}">
                <a16:creationId xmlns:a16="http://schemas.microsoft.com/office/drawing/2014/main" id="{60E4D700-EC27-4FF3-8114-72A16B2AAB3D}"/>
              </a:ext>
            </a:extLst>
          </p:cNvPr>
          <p:cNvSpPr/>
          <p:nvPr/>
        </p:nvSpPr>
        <p:spPr>
          <a:xfrm>
            <a:off x="1180371" y="2882718"/>
            <a:ext cx="2051952" cy="1495425"/>
          </a:xfrm>
          <a:prstGeom prst="cloudCallout">
            <a:avLst>
              <a:gd name="adj1" fmla="val 68392"/>
              <a:gd name="adj2" fmla="val -13081"/>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solidFill>
                  <a:schemeClr val="tx1"/>
                </a:solidFill>
              </a:rPr>
              <a:t>Interdiction des cultes</a:t>
            </a:r>
          </a:p>
        </p:txBody>
      </p:sp>
      <p:sp>
        <p:nvSpPr>
          <p:cNvPr id="10" name="Pensées 8">
            <a:extLst>
              <a:ext uri="{FF2B5EF4-FFF2-40B4-BE49-F238E27FC236}">
                <a16:creationId xmlns:a16="http://schemas.microsoft.com/office/drawing/2014/main" id="{6815E58C-FD94-4B70-8053-34B535A9187C}"/>
              </a:ext>
            </a:extLst>
          </p:cNvPr>
          <p:cNvSpPr/>
          <p:nvPr/>
        </p:nvSpPr>
        <p:spPr>
          <a:xfrm>
            <a:off x="1572119" y="4418707"/>
            <a:ext cx="2404377" cy="1495425"/>
          </a:xfrm>
          <a:prstGeom prst="cloudCallout">
            <a:avLst>
              <a:gd name="adj1" fmla="val 62358"/>
              <a:gd name="adj2" fmla="val -76728"/>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solidFill>
                  <a:schemeClr val="tx1"/>
                </a:solidFill>
              </a:rPr>
              <a:t>Rupture de stock (médicaments, aliments..)</a:t>
            </a:r>
          </a:p>
        </p:txBody>
      </p:sp>
      <p:sp>
        <p:nvSpPr>
          <p:cNvPr id="11" name="Pensées 1">
            <a:extLst>
              <a:ext uri="{FF2B5EF4-FFF2-40B4-BE49-F238E27FC236}">
                <a16:creationId xmlns:a16="http://schemas.microsoft.com/office/drawing/2014/main" id="{AFD316DE-6E1D-4B0F-B27E-62862FA77412}"/>
              </a:ext>
            </a:extLst>
          </p:cNvPr>
          <p:cNvSpPr/>
          <p:nvPr/>
        </p:nvSpPr>
        <p:spPr>
          <a:xfrm>
            <a:off x="6201419" y="1218394"/>
            <a:ext cx="2513100" cy="1412017"/>
          </a:xfrm>
          <a:prstGeom prst="cloudCallout">
            <a:avLst>
              <a:gd name="adj1" fmla="val -63074"/>
              <a:gd name="adj2" fmla="val 5215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solidFill>
                  <a:schemeClr val="tx1"/>
                </a:solidFill>
              </a:rPr>
              <a:t>Perturbation des modes de sociabilité</a:t>
            </a:r>
          </a:p>
        </p:txBody>
      </p:sp>
      <p:sp>
        <p:nvSpPr>
          <p:cNvPr id="12" name="Pensées 5">
            <a:extLst>
              <a:ext uri="{FF2B5EF4-FFF2-40B4-BE49-F238E27FC236}">
                <a16:creationId xmlns:a16="http://schemas.microsoft.com/office/drawing/2014/main" id="{2AB07F11-13A5-496E-988D-D0AB825EC261}"/>
              </a:ext>
            </a:extLst>
          </p:cNvPr>
          <p:cNvSpPr/>
          <p:nvPr/>
        </p:nvSpPr>
        <p:spPr>
          <a:xfrm>
            <a:off x="7043484" y="2965622"/>
            <a:ext cx="2619500" cy="1370816"/>
          </a:xfrm>
          <a:prstGeom prst="cloudCallout">
            <a:avLst>
              <a:gd name="adj1" fmla="val -82040"/>
              <a:gd name="adj2" fmla="val -1228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solidFill>
                  <a:schemeClr val="tx1"/>
                </a:solidFill>
              </a:rPr>
              <a:t>Retard de prise en charge d’autres pathologies</a:t>
            </a:r>
          </a:p>
        </p:txBody>
      </p:sp>
      <p:sp>
        <p:nvSpPr>
          <p:cNvPr id="13" name="Pensées 12">
            <a:extLst>
              <a:ext uri="{FF2B5EF4-FFF2-40B4-BE49-F238E27FC236}">
                <a16:creationId xmlns:a16="http://schemas.microsoft.com/office/drawing/2014/main" id="{AC4D8589-6FEF-40A2-9937-B4B56FF18684}"/>
              </a:ext>
            </a:extLst>
          </p:cNvPr>
          <p:cNvSpPr/>
          <p:nvPr/>
        </p:nvSpPr>
        <p:spPr>
          <a:xfrm>
            <a:off x="6789483" y="4535390"/>
            <a:ext cx="2234985" cy="1495425"/>
          </a:xfrm>
          <a:prstGeom prst="cloudCallout">
            <a:avLst>
              <a:gd name="adj1" fmla="val -82040"/>
              <a:gd name="adj2" fmla="val -79779"/>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solidFill>
                  <a:schemeClr val="tx1"/>
                </a:solidFill>
              </a:rPr>
              <a:t>Perturbation scolarité et sociabilité des jeunes </a:t>
            </a:r>
          </a:p>
        </p:txBody>
      </p:sp>
      <p:sp>
        <p:nvSpPr>
          <p:cNvPr id="14" name="Pensées 11">
            <a:extLst>
              <a:ext uri="{FF2B5EF4-FFF2-40B4-BE49-F238E27FC236}">
                <a16:creationId xmlns:a16="http://schemas.microsoft.com/office/drawing/2014/main" id="{8D8D2CF9-DAC2-4C5B-8A7F-884AF495AECF}"/>
              </a:ext>
            </a:extLst>
          </p:cNvPr>
          <p:cNvSpPr/>
          <p:nvPr/>
        </p:nvSpPr>
        <p:spPr>
          <a:xfrm>
            <a:off x="3976496" y="4889804"/>
            <a:ext cx="2676784" cy="1495425"/>
          </a:xfrm>
          <a:prstGeom prst="cloudCallout">
            <a:avLst>
              <a:gd name="adj1" fmla="val -15606"/>
              <a:gd name="adj2" fmla="val -10235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err="1">
                <a:solidFill>
                  <a:schemeClr val="tx1"/>
                </a:solidFill>
              </a:rPr>
              <a:t>Burn-out</a:t>
            </a:r>
            <a:r>
              <a:rPr lang="fr-BE" sz="1600" dirty="0">
                <a:solidFill>
                  <a:schemeClr val="tx1"/>
                </a:solidFill>
              </a:rPr>
              <a:t> soignants, dépressions, violences conjugales</a:t>
            </a:r>
          </a:p>
        </p:txBody>
      </p:sp>
      <p:pic>
        <p:nvPicPr>
          <p:cNvPr id="15" name="Image 14">
            <a:extLst>
              <a:ext uri="{FF2B5EF4-FFF2-40B4-BE49-F238E27FC236}">
                <a16:creationId xmlns:a16="http://schemas.microsoft.com/office/drawing/2014/main" id="{8DC4F8D9-A662-4D4C-B128-57F8CBCF09AC}"/>
              </a:ext>
            </a:extLst>
          </p:cNvPr>
          <p:cNvPicPr>
            <a:picLocks noChangeAspect="1"/>
          </p:cNvPicPr>
          <p:nvPr/>
        </p:nvPicPr>
        <p:blipFill>
          <a:blip r:embed="rId4"/>
          <a:stretch>
            <a:fillRect/>
          </a:stretch>
        </p:blipFill>
        <p:spPr>
          <a:xfrm>
            <a:off x="1525591" y="6225468"/>
            <a:ext cx="1304762" cy="466667"/>
          </a:xfrm>
          <a:prstGeom prst="rect">
            <a:avLst/>
          </a:prstGeom>
        </p:spPr>
      </p:pic>
    </p:spTree>
    <p:extLst>
      <p:ext uri="{BB962C8B-B14F-4D97-AF65-F5344CB8AC3E}">
        <p14:creationId xmlns:p14="http://schemas.microsoft.com/office/powerpoint/2010/main" val="55093136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4" id="{5259964E-74D9-FF43-9D45-14F22C379CC2}" vid="{667532F5-7ECB-C344-8640-DDF76C83C201}"/>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TotalTime>
  <Words>3898</Words>
  <Application>Microsoft Office PowerPoint</Application>
  <PresentationFormat>Grand écran</PresentationFormat>
  <Paragraphs>396</Paragraphs>
  <Slides>84</Slides>
  <Notes>2</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84</vt:i4>
      </vt:variant>
    </vt:vector>
  </HeadingPairs>
  <TitlesOfParts>
    <vt:vector size="93" baseType="lpstr">
      <vt:lpstr>Arial</vt:lpstr>
      <vt:lpstr>Calibri</vt:lpstr>
      <vt:lpstr>Calibri Light</vt:lpstr>
      <vt:lpstr>Courier New</vt:lpstr>
      <vt:lpstr>Times New Roman</vt:lpstr>
      <vt:lpstr>Verdana</vt:lpstr>
      <vt:lpstr>Wingdings</vt:lpstr>
      <vt:lpstr>Thème Office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L’hésitation vaccinale en recul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et Vaccination: toutes vos questions</dc:title>
  <dc:creator>Martin De Wulf</dc:creator>
  <cp:lastModifiedBy>Isabelle Aussems</cp:lastModifiedBy>
  <cp:revision>87</cp:revision>
  <dcterms:created xsi:type="dcterms:W3CDTF">2021-01-11T06:13:42Z</dcterms:created>
  <dcterms:modified xsi:type="dcterms:W3CDTF">2021-01-19T13:24:37Z</dcterms:modified>
</cp:coreProperties>
</file>